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3" r:id="rId4"/>
    <p:sldMasterId id="214748372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oboto Thin"/>
      <p:regular r:id="rId57"/>
      <p:bold r:id="rId58"/>
      <p:italic r:id="rId59"/>
      <p:boldItalic r:id="rId60"/>
    </p:embeddedFont>
    <p:embeddedFont>
      <p:font typeface="Roboto Medium"/>
      <p:regular r:id="rId61"/>
      <p:bold r:id="rId62"/>
      <p:italic r:id="rId63"/>
      <p:boldItalic r:id="rId64"/>
    </p:embeddedFont>
    <p:embeddedFont>
      <p:font typeface="Roboto"/>
      <p:regular r:id="rId65"/>
      <p:bold r:id="rId66"/>
      <p:italic r:id="rId67"/>
      <p:boldItalic r:id="rId68"/>
    </p:embeddedFont>
    <p:embeddedFont>
      <p:font typeface="Amatic SC"/>
      <p:regular r:id="rId69"/>
      <p:bold r:id="rId70"/>
    </p:embeddedFont>
    <p:embeddedFont>
      <p:font typeface="Inconsolata"/>
      <p:regular r:id="rId71"/>
      <p:bold r:id="rId72"/>
    </p:embeddedFont>
    <p:embeddedFont>
      <p:font typeface="Roboto Ligh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Light-regular.fntdata"/><Relationship Id="rId72" Type="http://schemas.openxmlformats.org/officeDocument/2006/relationships/font" Target="fonts/Inconsolata-bold.fntdata"/><Relationship Id="rId31" Type="http://schemas.openxmlformats.org/officeDocument/2006/relationships/slide" Target="slides/slide25.xml"/><Relationship Id="rId75" Type="http://schemas.openxmlformats.org/officeDocument/2006/relationships/font" Target="fonts/RobotoLight-italic.fntdata"/><Relationship Id="rId30" Type="http://schemas.openxmlformats.org/officeDocument/2006/relationships/slide" Target="slides/slide24.xml"/><Relationship Id="rId74" Type="http://schemas.openxmlformats.org/officeDocument/2006/relationships/font" Target="fonts/RobotoLight-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RobotoLight-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Inconsolata-regular.fntdata"/><Relationship Id="rId70" Type="http://schemas.openxmlformats.org/officeDocument/2006/relationships/font" Target="fonts/AmaticSC-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4.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font" Target="fonts/RobotoThin-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Thin-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Thin-italic.fntdata"/><Relationship Id="rId14" Type="http://schemas.openxmlformats.org/officeDocument/2006/relationships/slide" Target="slides/slide8.xml"/><Relationship Id="rId58" Type="http://schemas.openxmlformats.org/officeDocument/2006/relationships/font" Target="fonts/RobotoThin-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2-Stu_NetflixRemix/Solved/NetflixRemix.ipynb"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s.pydata.org/docs/index.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s.pydata.org/docs/index.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3-Ins_IntroToPandas/Solved/creating_data_frames.ipynb"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4-Stu_DataFrameShop/Unsolved/DataFrameShop.ipynb"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4-Stu_DataFrameShop/Solved/DataFrameShop.ipynb"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5-Ins_DataFunctions/Solved/data_functions.ipynb"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5-Ins_DataFunctions/Solved/data_functions.ipynb"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6-Stu_TrainingGrounds/Solved/TrainingGrounds.ipynb"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6-Stu_TrainingGrounds/Solved/TrainingGrounds.ipynb"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7-Ins_ColumnManipulation/Solved/ColumnManipulation.ipynb"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7-Ins_ColumnManipulation/Solved/ColumnManipulation.ipynb"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7-Ins_ColumnManipulation/Solved/ColumnManipulation.ipynb"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8-Stu_Hey_Arnold/Solved/hey_arnold.ipynb"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8-Stu_Hey_Arnold/Solved/hey_arnold.ipynb"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StudentGuide.md" TargetMode="External"/><Relationship Id="rId3" Type="http://schemas.openxmlformats.org/officeDocument/2006/relationships/hyperlink" Target="https://github.com/coding-boot-camp/DataViz-Lesson-Plans/blob/master/01-Lesson-Plans/04-Pandas/Supplemental/intro_to_pandas.ipynb" TargetMode="External"/><Relationship Id="rId4" Type="http://schemas.openxmlformats.org/officeDocument/2006/relationships/hyperlink" Target="https://github.com/coding-boot-camp/DataViz-Lesson-Plans/blob/master/01-Lesson-Plans/04-Pandas/Supplemental/exploring_pandas.ipynb"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9-Ins_ReadingWritingCSV/Solved/pandas_reading_files.ipynb"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09-Ins_ReadingWritingCSV/Solved/pandas_reading_files.ipynb"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10-Stu_GoodReads/Solved/Resources/books.csv" TargetMode="External"/><Relationship Id="rId3" Type="http://schemas.openxmlformats.org/officeDocument/2006/relationships/hyperlink" Target="https://github.com/coding-boot-camp/DataViz-Lesson-Plans/blob/master/01-Lesson-Plans/04-Pandas/1/Activities/10-Stu_GoodReads/Solved/Output/books_clean.csv"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10-Stu_GoodReads/Solved/Resources/books.csv" TargetMode="External"/><Relationship Id="rId3" Type="http://schemas.openxmlformats.org/officeDocument/2006/relationships/hyperlink" Target="https://github.com/coding-boot-camp/DataViz-Lesson-Plans/blob/master/01-Lesson-Plans/04-Pandas/1/Activities/10-Stu_GoodReads/Solved/Output/books_clean.csv"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10-Stu_GoodReads/Solved/GoodReads.ipynb"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11-Stu_GoodReadsSummary/Solved/GoodReadsSummary.ipynb"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1/Activities/11-Stu_GoodReadsSummary/Solved/GoodReadsSummary.ipynb"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pyter.or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pyter.or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pyter.org/" TargetMode="External"/><Relationship Id="rId3" Type="http://schemas.openxmlformats.org/officeDocument/2006/relationships/hyperlink" Target="https://s3.amazonaws.com/assets.datacamp.com/blog_assets/Jupyter_Notebook_Cheat_Sheet.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72f20fcb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72f20fcb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73be2dcc8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73be2dcc8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1.3</a:t>
            </a:r>
            <a:endParaRPr b="1">
              <a:solidFill>
                <a:schemeClr val="dk1"/>
              </a:solidFill>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72f20fcbfa_0_3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72f20fcbfa_0_3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1.4</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02-NetflixRemix</a:t>
            </a:r>
            <a:r>
              <a:rPr lang="en" sz="1200">
                <a:solidFill>
                  <a:srgbClr val="24292E"/>
                </a:solidFill>
              </a:rPr>
              <a:t> and walk through the code with the class, answering whatever questions students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Key points to cover when discussing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code within a cell can be run by placing the cursor inside of it and hitting </a:t>
            </a:r>
            <a:r>
              <a:rPr lang="en" sz="1000">
                <a:solidFill>
                  <a:srgbClr val="24292E"/>
                </a:solidFill>
                <a:latin typeface="Consolas"/>
                <a:ea typeface="Consolas"/>
                <a:cs typeface="Consolas"/>
                <a:sym typeface="Consolas"/>
              </a:rPr>
              <a:t>Shift + Enter</a:t>
            </a:r>
            <a:endParaRPr sz="1000">
              <a:solidFill>
                <a:srgbClr val="24292E"/>
              </a:solidFill>
              <a:latin typeface="Consolas"/>
              <a:ea typeface="Consolas"/>
              <a:cs typeface="Consolas"/>
              <a:sym typeface="Consolas"/>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If the code within a cell is not run, then the changes made within will not be saved into memory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code contained within a Jupyter Notebook is not linear. For example, if two cells modify the same variable, then whichever block of code was run last will ultimately determine the value of the variable</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72f20fcbfa_0_3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72f20fcbfa_0_3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73be2dcc80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73be2dcc80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lnSpc>
                <a:spcPct val="115000"/>
              </a:lnSpc>
              <a:spcBef>
                <a:spcPts val="1400"/>
              </a:spcBef>
              <a:spcAft>
                <a:spcPts val="0"/>
              </a:spcAft>
              <a:buNone/>
            </a:pPr>
            <a:r>
              <a:rPr lang="en" sz="1200">
                <a:solidFill>
                  <a:srgbClr val="666666"/>
                </a:solidFill>
              </a:rPr>
              <a:t>Image sourced at: </a:t>
            </a:r>
            <a:r>
              <a:rPr lang="en" u="sng">
                <a:solidFill>
                  <a:schemeClr val="hlink"/>
                </a:solidFill>
                <a:hlinkClick r:id="rId2"/>
              </a:rPr>
              <a:t>https://pandas.pydata.org/docs/index.html</a:t>
            </a:r>
            <a:endParaRPr sz="1200">
              <a:solidFill>
                <a:srgbClr val="666666"/>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The way Jupyter Notebook allows for the testing and visualization of code really starts to shine through when these principles are applied to large tables. As the class has likely realized, however, it can be rather stressful modifying huge datasets using pure Python.</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Thankfully there exists a library that, despite its cute and cuddly name, is extraordinarily powerful when it comes to visualizing, analyzing, and altering large datasets. This library is Pandas.</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73be2dcc80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73be2dcc80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lnSpc>
                <a:spcPct val="115000"/>
              </a:lnSpc>
              <a:spcBef>
                <a:spcPts val="1400"/>
              </a:spcBef>
              <a:spcAft>
                <a:spcPts val="0"/>
              </a:spcAft>
              <a:buNone/>
            </a:pPr>
            <a:r>
              <a:rPr lang="en" sz="1200">
                <a:solidFill>
                  <a:srgbClr val="666666"/>
                </a:solidFill>
              </a:rPr>
              <a:t>Image sourced at: </a:t>
            </a:r>
            <a:r>
              <a:rPr lang="en" u="sng">
                <a:solidFill>
                  <a:schemeClr val="accent5"/>
                </a:solidFill>
                <a:hlinkClick r:id="rId2">
                  <a:extLst>
                    <a:ext uri="{A12FA001-AC4F-418D-AE19-62706E023703}">
                      <ahyp:hlinkClr val="tx"/>
                    </a:ext>
                  </a:extLst>
                </a:hlinkClick>
              </a:rPr>
              <a:t>https://pandas.pydata.org/docs/index.html</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While Python alone is stuck using lists, tuples, and dictionaries, Pandas lets Python programmers work with "Series" and "DataFrames"</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These two data types - unique to Pandas - are essentially structured lists, with many built-in convenience methods that allow for quick and easy manipulation of data</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 Pandas Series is a one-dimensional labeled array capable of holding any data type. This means that, like an array, the data is linear but that, like a dictionary, it has an index that acts like a key.</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lang="en" sz="1200">
                <a:solidFill>
                  <a:srgbClr val="24292E"/>
                </a:solidFill>
                <a:highlight>
                  <a:srgbClr val="FFFFFF"/>
                </a:highlight>
              </a:rPr>
              <a:t>A Pandas DataFrame is a two-dimensional labeled data structure with columns of potentially different types. The easiest way to think of it is like an Excel spreadsheet with each column being a Series.</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72f20fcbfa_0_3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72f20fcbfa_0_3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2.2</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73be2dcc80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73be2dcc80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chemeClr val="lt1"/>
                </a:highlight>
              </a:rPr>
              <a:t>Notes can be followed either here, or at LP - as they are similar. </a:t>
            </a:r>
            <a:endParaRPr sz="1200">
              <a:solidFill>
                <a:srgbClr val="24292E"/>
              </a:solidFill>
              <a:highlight>
                <a:schemeClr val="lt1"/>
              </a:highlight>
            </a:endParaRPr>
          </a:p>
          <a:p>
            <a:pPr indent="0" lvl="0" marL="0" rtl="0" algn="l">
              <a:lnSpc>
                <a:spcPct val="115000"/>
              </a:lnSpc>
              <a:spcBef>
                <a:spcPts val="1200"/>
              </a:spcBef>
              <a:spcAft>
                <a:spcPts val="0"/>
              </a:spcAft>
              <a:buNone/>
            </a:pPr>
            <a:r>
              <a:rPr lang="en" sz="1200">
                <a:solidFill>
                  <a:srgbClr val="24292E"/>
                </a:solidFill>
                <a:highlight>
                  <a:schemeClr val="lt1"/>
                </a:highlight>
              </a:rPr>
              <a:t>Open </a:t>
            </a:r>
            <a:r>
              <a:rPr lang="en" sz="1200">
                <a:solidFill>
                  <a:srgbClr val="0366D6"/>
                </a:solidFill>
                <a:highlight>
                  <a:schemeClr val="lt1"/>
                </a:highlight>
                <a:uFill>
                  <a:noFill/>
                </a:uFill>
                <a:hlinkClick r:id="rId2">
                  <a:extLst>
                    <a:ext uri="{A12FA001-AC4F-418D-AE19-62706E023703}">
                      <ahyp:hlinkClr val="tx"/>
                    </a:ext>
                  </a:extLst>
                </a:hlinkClick>
              </a:rPr>
              <a:t>03-IntroToPandas</a:t>
            </a:r>
            <a:r>
              <a:rPr lang="en" sz="1200">
                <a:solidFill>
                  <a:srgbClr val="24292E"/>
                </a:solidFill>
                <a:highlight>
                  <a:schemeClr val="lt1"/>
                </a:highlight>
              </a:rPr>
              <a:t> within Jupyter Notebook in order to show the class what Pandas Series and DataFrames are and how to create them.</a:t>
            </a:r>
            <a:endParaRPr sz="1200">
              <a:solidFill>
                <a:srgbClr val="24292E"/>
              </a:solidFill>
              <a:highlight>
                <a:schemeClr val="lt1"/>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chemeClr val="lt1"/>
                </a:highlight>
              </a:rPr>
              <a:t>Before doing anything else, the Pandas library is imported using </a:t>
            </a:r>
            <a:r>
              <a:rPr lang="en" sz="1000">
                <a:solidFill>
                  <a:srgbClr val="24292E"/>
                </a:solidFill>
                <a:highlight>
                  <a:schemeClr val="lt1"/>
                </a:highlight>
                <a:latin typeface="Consolas"/>
                <a:ea typeface="Consolas"/>
                <a:cs typeface="Consolas"/>
                <a:sym typeface="Consolas"/>
              </a:rPr>
              <a:t>import pandas as pd</a:t>
            </a:r>
            <a:r>
              <a:rPr lang="en" sz="1200">
                <a:solidFill>
                  <a:srgbClr val="24292E"/>
                </a:solidFill>
                <a:highlight>
                  <a:schemeClr val="lt1"/>
                </a:highlight>
              </a:rPr>
              <a:t>. This method of import allows Pandas functions/methods to be called using the variable </a:t>
            </a:r>
            <a:r>
              <a:rPr lang="en" sz="1000">
                <a:solidFill>
                  <a:srgbClr val="24292E"/>
                </a:solidFill>
                <a:highlight>
                  <a:schemeClr val="lt1"/>
                </a:highlight>
                <a:latin typeface="Consolas"/>
                <a:ea typeface="Consolas"/>
                <a:cs typeface="Consolas"/>
                <a:sym typeface="Consolas"/>
              </a:rPr>
              <a:t>pd</a:t>
            </a:r>
            <a:r>
              <a:rPr lang="en" sz="1200">
                <a:solidFill>
                  <a:srgbClr val="24292E"/>
                </a:solidFill>
                <a:highlight>
                  <a:schemeClr val="lt1"/>
                </a:highlight>
              </a:rPr>
              <a:t>.</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To create a Series, simply use the </a:t>
            </a:r>
            <a:r>
              <a:rPr lang="en" sz="1000">
                <a:solidFill>
                  <a:srgbClr val="24292E"/>
                </a:solidFill>
                <a:highlight>
                  <a:schemeClr val="lt1"/>
                </a:highlight>
                <a:latin typeface="Consolas"/>
                <a:ea typeface="Consolas"/>
                <a:cs typeface="Consolas"/>
                <a:sym typeface="Consolas"/>
              </a:rPr>
              <a:t>pd.Series()</a:t>
            </a:r>
            <a:r>
              <a:rPr lang="en" sz="1200">
                <a:solidFill>
                  <a:srgbClr val="24292E"/>
                </a:solidFill>
                <a:highlight>
                  <a:schemeClr val="lt1"/>
                </a:highlight>
              </a:rPr>
              <a:t> function and place a list within the parentheses. The index for the values within the Series will be the numeric index of the initial list.</a:t>
            </a:r>
            <a:endParaRPr sz="1200">
              <a:solidFill>
                <a:srgbClr val="666666"/>
              </a:solidFill>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8448eb00b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8448eb00b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There are multiple ways through which to create DataFrames from scratch. One way is to use the </a:t>
            </a:r>
            <a:r>
              <a:rPr lang="en" sz="1000">
                <a:solidFill>
                  <a:srgbClr val="24292E"/>
                </a:solidFill>
                <a:highlight>
                  <a:srgbClr val="FFFFFF"/>
                </a:highlight>
                <a:latin typeface="Consolas"/>
                <a:ea typeface="Consolas"/>
                <a:cs typeface="Consolas"/>
                <a:sym typeface="Consolas"/>
              </a:rPr>
              <a:t>pd.DataFrame()</a:t>
            </a:r>
            <a:r>
              <a:rPr lang="en" sz="1200">
                <a:solidFill>
                  <a:srgbClr val="24292E"/>
                </a:solidFill>
                <a:highlight>
                  <a:srgbClr val="FFFFFF"/>
                </a:highlight>
              </a:rPr>
              <a:t> function and provide it with a list of dictionaries. Each dictionary will represent a new row where the keys become column headers and the values will be placed inside the table.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Another way is to use the </a:t>
            </a:r>
            <a:r>
              <a:rPr lang="en" sz="1000">
                <a:solidFill>
                  <a:srgbClr val="24292E"/>
                </a:solidFill>
                <a:highlight>
                  <a:srgbClr val="FFFFFF"/>
                </a:highlight>
                <a:latin typeface="Consolas"/>
                <a:ea typeface="Consolas"/>
                <a:cs typeface="Consolas"/>
                <a:sym typeface="Consolas"/>
              </a:rPr>
              <a:t>pd.DataFrame()</a:t>
            </a:r>
            <a:r>
              <a:rPr lang="en" sz="1200">
                <a:solidFill>
                  <a:srgbClr val="24292E"/>
                </a:solidFill>
                <a:highlight>
                  <a:srgbClr val="FFFFFF"/>
                </a:highlight>
              </a:rPr>
              <a:t> function like before but this time provide it with a dictionary of lists. The keys of the dictionary will be the column headers and the listed values will be placed into their respective rows.</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72f20fcbfa_0_3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72f20fcbfa_0_3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2.3</a:t>
            </a:r>
            <a:endParaRPr b="1">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73be2dcc80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73be2dcc80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2.3</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300"/>
              </a:spcBef>
              <a:spcAft>
                <a:spcPts val="0"/>
              </a:spcAft>
              <a:buNone/>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04-Stu_DataFrameShop</a:t>
            </a:r>
            <a:r>
              <a:rPr lang="en" sz="1200">
                <a:solidFill>
                  <a:srgbClr val="24292E"/>
                </a:solidFill>
              </a:rPr>
              <a:t> within the Jupyter Notebook and to show the end results of the application.</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72f20fcbf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72f20fcbf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72f20fcbfa_0_3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72f20fcbfa_0_3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2.4</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it -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04-Stu_DataFrameShop</a:t>
            </a:r>
            <a:r>
              <a:rPr lang="en" sz="1200">
                <a:solidFill>
                  <a:srgbClr val="24292E"/>
                </a:solidFill>
              </a:rPr>
              <a:t> and walk through the code with the class, answering whatever questions students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Key points to cover when discussing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It is important to save the DataFrames created to a variable or else they will only be printed to the screen and will not be available for use later 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While the list of dictionaries method of DataFrame creation is viable, it takes far longer to write the code for since the keys have to be re-written each time. It does allow the programmer to better understand what each row in their DataFrame will look like though.</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dictionary of lists method is much more time effective since the keys need only be written once. It can be harder to read through, however, as if even one of the lists contains fewer values than the others than an error will be returned.</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73014562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73014562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3.1 - From here (21) to 28. Move along while lecturing lesson 3.1 </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73be2dcc8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73be2dcc8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300"/>
              </a:spcBef>
              <a:spcAft>
                <a:spcPts val="0"/>
              </a:spcAft>
              <a:buSzPts val="1200"/>
              <a:buChar char="●"/>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05-Ins_DataFunctions</a:t>
            </a:r>
            <a:r>
              <a:rPr lang="en" sz="1200">
                <a:solidFill>
                  <a:srgbClr val="24292E"/>
                </a:solidFill>
                <a:highlight>
                  <a:srgbClr val="FFFFFF"/>
                </a:highlight>
              </a:rPr>
              <a:t> within Jupyter Notebook and make sure to point out how an external CSV file is being imported. Students will learn how to do this later in today's lesson.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first method to describe is that of </a:t>
            </a:r>
            <a:r>
              <a:rPr lang="en" sz="1000">
                <a:solidFill>
                  <a:srgbClr val="24292E"/>
                </a:solidFill>
                <a:highlight>
                  <a:srgbClr val="FFFFFF"/>
                </a:highlight>
                <a:latin typeface="Consolas"/>
                <a:ea typeface="Consolas"/>
                <a:cs typeface="Consolas"/>
                <a:sym typeface="Consolas"/>
              </a:rPr>
              <a:t>head()</a:t>
            </a:r>
            <a:r>
              <a:rPr lang="en" sz="1200">
                <a:solidFill>
                  <a:srgbClr val="24292E"/>
                </a:solidFill>
                <a:highlight>
                  <a:srgbClr val="FFFFFF"/>
                </a:highlight>
              </a:rPr>
              <a:t> which takes a DataFrame and shows only the first five rows of data inside of it. This number can be increased/decreased, however, by placing an integer within the parentheses.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a:t>
            </a:r>
            <a:r>
              <a:rPr lang="en" sz="1000">
                <a:solidFill>
                  <a:srgbClr val="24292E"/>
                </a:solidFill>
                <a:highlight>
                  <a:srgbClr val="FFFFFF"/>
                </a:highlight>
                <a:latin typeface="Consolas"/>
                <a:ea typeface="Consolas"/>
                <a:cs typeface="Consolas"/>
                <a:sym typeface="Consolas"/>
              </a:rPr>
              <a:t>head()</a:t>
            </a:r>
            <a:r>
              <a:rPr lang="en" sz="1200">
                <a:solidFill>
                  <a:srgbClr val="24292E"/>
                </a:solidFill>
                <a:highlight>
                  <a:srgbClr val="FFFFFF"/>
                </a:highlight>
              </a:rPr>
              <a:t> method is helpful insomuch as it allows the programmer to look at a minified version of a much larger table, thus allowing them to make informed changes without having to search through the entire dataset.</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74b649853d_0_2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74b649853d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Another useful method comes in the form of </a:t>
            </a:r>
            <a:r>
              <a:rPr lang="en" sz="1000">
                <a:solidFill>
                  <a:srgbClr val="24292E"/>
                </a:solidFill>
                <a:highlight>
                  <a:srgbClr val="FFFFFF"/>
                </a:highlight>
                <a:latin typeface="Consolas"/>
                <a:ea typeface="Consolas"/>
                <a:cs typeface="Consolas"/>
                <a:sym typeface="Consolas"/>
              </a:rPr>
              <a:t>describe()</a:t>
            </a:r>
            <a:r>
              <a:rPr lang="en" sz="1200">
                <a:solidFill>
                  <a:srgbClr val="24292E"/>
                </a:solidFill>
                <a:highlight>
                  <a:srgbClr val="FFFFFF"/>
                </a:highlight>
              </a:rPr>
              <a:t> which will print out a DataFrame containing some analytic information on the table and its columns. It is also helpful in showing what other data functions can be performed on a DataFrame or Series.</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74b649853d_0_2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74b649853d_0_2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The benefits of using Pandas DataFrames does not lay solely in its visualization of tables. There are also many functions/methods that come packaged with Pandas that allow for quick and easy analysis of large datasets.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05-Ins_DataFunctions</a:t>
            </a:r>
            <a:r>
              <a:rPr lang="en" sz="1200">
                <a:solidFill>
                  <a:srgbClr val="24292E"/>
                </a:solidFill>
              </a:rPr>
              <a:t> within Jupyter Notebook and make sure to point out how an external CSV file is being imported. Students will learn how to do this later in today's lesson.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first method to describe is that of </a:t>
            </a:r>
            <a:r>
              <a:rPr lang="en" sz="1000">
                <a:solidFill>
                  <a:srgbClr val="24292E"/>
                </a:solidFill>
                <a:latin typeface="Consolas"/>
                <a:ea typeface="Consolas"/>
                <a:cs typeface="Consolas"/>
                <a:sym typeface="Consolas"/>
              </a:rPr>
              <a:t>head()</a:t>
            </a:r>
            <a:r>
              <a:rPr lang="en" sz="1200">
                <a:solidFill>
                  <a:srgbClr val="24292E"/>
                </a:solidFill>
              </a:rPr>
              <a:t> which takes a DataFrame and shows only the first five rows of data inside of it. This number can be increased/decreased, however, by placing an integer within the parentheses.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t>
            </a:r>
            <a:r>
              <a:rPr lang="en" sz="1000">
                <a:solidFill>
                  <a:srgbClr val="24292E"/>
                </a:solidFill>
                <a:latin typeface="Consolas"/>
                <a:ea typeface="Consolas"/>
                <a:cs typeface="Consolas"/>
                <a:sym typeface="Consolas"/>
              </a:rPr>
              <a:t>head()</a:t>
            </a:r>
            <a:r>
              <a:rPr lang="en" sz="1200">
                <a:solidFill>
                  <a:srgbClr val="24292E"/>
                </a:solidFill>
              </a:rPr>
              <a:t> method is helpful insomuch as it allows the programmer to look at a minified version of a much larger table, thus allowing them to make informed changes without having to search through the entire dataset.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Another useful method comes in the form of </a:t>
            </a:r>
            <a:r>
              <a:rPr lang="en" sz="1000">
                <a:solidFill>
                  <a:srgbClr val="24292E"/>
                </a:solidFill>
                <a:latin typeface="Consolas"/>
                <a:ea typeface="Consolas"/>
                <a:cs typeface="Consolas"/>
                <a:sym typeface="Consolas"/>
              </a:rPr>
              <a:t>describe()</a:t>
            </a:r>
            <a:r>
              <a:rPr lang="en" sz="1200">
                <a:solidFill>
                  <a:srgbClr val="24292E"/>
                </a:solidFill>
              </a:rPr>
              <a:t> which will print out a DataFrame containing some analytic information on the table and its columns. It is also helpful in showing what other data functions can be performed on a DataFrame or Series.</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74b649853d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74b649853d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Clr>
                <a:schemeClr val="dk1"/>
              </a:buClr>
              <a:buSzPts val="1100"/>
              <a:buFont typeface="Arial"/>
              <a:buNone/>
            </a:pPr>
            <a:r>
              <a:rPr lang="en" sz="1200">
                <a:solidFill>
                  <a:srgbClr val="24292E"/>
                </a:solidFill>
                <a:highlight>
                  <a:srgbClr val="FFFFFF"/>
                </a:highlight>
              </a:rPr>
              <a:t>Bullet point same as LP</a:t>
            </a:r>
            <a:endParaRPr sz="1200">
              <a:solidFill>
                <a:srgbClr val="24292E"/>
              </a:solidFill>
              <a:highlight>
                <a:srgbClr val="FFFFFF"/>
              </a:highlight>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74b649853d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74b649853d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74b649853d_0_2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74b649853d_0_2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rPr lang="en" sz="1200">
                <a:solidFill>
                  <a:srgbClr val="24292E"/>
                </a:solidFill>
                <a:highlight>
                  <a:srgbClr val="FFFFFF"/>
                </a:highlight>
              </a:rPr>
              <a:t>Bullet point same as LP</a:t>
            </a:r>
            <a:endParaRPr sz="1200">
              <a:solidFill>
                <a:srgbClr val="24292E"/>
              </a:solidFill>
              <a:highlight>
                <a:srgbClr val="FFFFFF"/>
              </a:highlight>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74b649853d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74b649853d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rPr lang="en" sz="1200">
                <a:solidFill>
                  <a:srgbClr val="24292E"/>
                </a:solidFill>
                <a:highlight>
                  <a:srgbClr val="FFFFFF"/>
                </a:highlight>
              </a:rPr>
              <a:t>Bullet point same as LP</a:t>
            </a:r>
            <a:endParaRPr sz="1200">
              <a:solidFill>
                <a:srgbClr val="24292E"/>
              </a:solidFill>
              <a:highlight>
                <a:srgbClr val="FFFFFF"/>
              </a:highlight>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74b649853d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74b649853d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rPr lang="en" sz="1200">
                <a:solidFill>
                  <a:srgbClr val="24292E"/>
                </a:solidFill>
                <a:highlight>
                  <a:srgbClr val="FFFFFF"/>
                </a:highlight>
              </a:rPr>
              <a:t>Bullet point same as LP</a:t>
            </a:r>
            <a:endParaRPr sz="1200">
              <a:solidFill>
                <a:srgbClr val="24292E"/>
              </a:solidFill>
              <a:highlight>
                <a:srgbClr val="FFFFFF"/>
              </a:highlight>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72f20fcbfa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72f20fcbfa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hutterstock_520041586</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4292E"/>
                </a:solidFill>
                <a:highlight>
                  <a:srgbClr val="FFFFFF"/>
                </a:highlight>
              </a:rPr>
              <a:t>A little inspiration slide!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lang="en" sz="1200">
                <a:solidFill>
                  <a:srgbClr val="24292E"/>
                </a:solidFill>
                <a:highlight>
                  <a:srgbClr val="FFFFFF"/>
                </a:highlight>
              </a:rPr>
              <a:t>Welcome your students to what may be one of the most challenging weeks in the entire course.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730145623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730145623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3.2</a:t>
            </a:r>
            <a:endParaRPr sz="1200">
              <a:solidFill>
                <a:srgbClr val="24292E"/>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73be2dcc80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73be2dcc80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3.2</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300"/>
              </a:spcBef>
              <a:spcAft>
                <a:spcPts val="0"/>
              </a:spcAft>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06-Stu_TrainingGrounds</a:t>
            </a:r>
            <a:r>
              <a:rPr lang="en" sz="1200">
                <a:solidFill>
                  <a:srgbClr val="24292E"/>
                </a:solidFill>
                <a:highlight>
                  <a:srgbClr val="FFFFFF"/>
                </a:highlight>
              </a:rPr>
              <a:t> within the Jupyter Notebook and run the code to show the end results of the application.</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73be2dcc80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73be2dcc8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24292E"/>
                </a:solidFill>
              </a:rPr>
              <a:t>3.3</a:t>
            </a:r>
            <a:endParaRPr b="1">
              <a:solidFill>
                <a:srgbClr val="24292E"/>
              </a:solidFill>
            </a:endParaRPr>
          </a:p>
          <a:p>
            <a:pPr indent="0" lvl="0" marL="0" rtl="0" algn="l">
              <a:lnSpc>
                <a:spcPct val="115000"/>
              </a:lnSpc>
              <a:spcBef>
                <a:spcPts val="1200"/>
              </a:spcBef>
              <a:spcAft>
                <a:spcPts val="0"/>
              </a:spcAft>
              <a:buNone/>
            </a:pPr>
            <a:r>
              <a:rPr lang="en" sz="1200">
                <a:solidFill>
                  <a:srgbClr val="24292E"/>
                </a:solidFill>
              </a:rPr>
              <a:t>Check lesson plan to review it -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06-Stu_TrainingGrounds</a:t>
            </a:r>
            <a:r>
              <a:rPr lang="en" sz="1200">
                <a:solidFill>
                  <a:srgbClr val="24292E"/>
                </a:solidFill>
              </a:rPr>
              <a:t> and walk through the code with the class, answering whatever questions students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Key points to tackle when discussing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By collecting the unique values for the "Trainer" column, it is far easier to see what employees are currently with the "Training Grounds" gym.</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order to convert "Membership (Days)" into "Membership (Weeks)", the code simply takes the values stored within the initial column, divides them by seven, and then adds this edited series into a newly created column.</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730145623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730145623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4.1</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74e0fd57a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74e0fd57a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 </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 the class already discovered during the previous activity, columns within a DataFrame are not always placed within the desired position by default. In fact, they sometimes may not even have a descriptive or concise enough name.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Thankfully it is very easy to modify the names/placement of columns using the </a:t>
            </a:r>
            <a:r>
              <a:rPr b="1" lang="en" sz="1000">
                <a:solidFill>
                  <a:srgbClr val="24292E"/>
                </a:solidFill>
                <a:latin typeface="Consolas"/>
                <a:ea typeface="Consolas"/>
                <a:cs typeface="Consolas"/>
                <a:sym typeface="Consolas"/>
              </a:rPr>
              <a:t>rename()</a:t>
            </a:r>
            <a:r>
              <a:rPr b="1" lang="en" sz="1200">
                <a:solidFill>
                  <a:srgbClr val="24292E"/>
                </a:solidFill>
              </a:rPr>
              <a:t> function and the use of double brackets.</a:t>
            </a:r>
            <a:endParaRPr b="1"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07-Ins_ColumnManipulation</a:t>
            </a:r>
            <a:r>
              <a:rPr lang="en" sz="1200">
                <a:solidFill>
                  <a:srgbClr val="24292E"/>
                </a:solidFill>
              </a:rPr>
              <a:t> within Jupyter Notebook and walk through the code with the class.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In order to collect a list of all the columns contained within a DataFrame, simply use the </a:t>
            </a:r>
            <a:r>
              <a:rPr b="1" lang="en" sz="1000">
                <a:solidFill>
                  <a:srgbClr val="24292E"/>
                </a:solidFill>
                <a:latin typeface="Consolas"/>
                <a:ea typeface="Consolas"/>
                <a:cs typeface="Consolas"/>
                <a:sym typeface="Consolas"/>
              </a:rPr>
              <a:t>df.columns</a:t>
            </a:r>
            <a:r>
              <a:rPr b="1" lang="en" sz="1200">
                <a:solidFill>
                  <a:srgbClr val="24292E"/>
                </a:solidFill>
              </a:rPr>
              <a:t> call and an object containing the column headers will be printed to the screen.</a:t>
            </a:r>
            <a:endParaRPr b="1"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To reorder the columns, create a reference to the DataFrame followed by two brackets with the column headers placed in the order desired.</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It is also possible to remove columns in this way by simply not creating a reference to them. This will, in essence, drop them from the newly made DataFrame.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To rename the columns within a DataFrame, use the </a:t>
            </a:r>
            <a:r>
              <a:rPr lang="en" sz="1000">
                <a:solidFill>
                  <a:srgbClr val="24292E"/>
                </a:solidFill>
                <a:latin typeface="Consolas"/>
                <a:ea typeface="Consolas"/>
                <a:cs typeface="Consolas"/>
                <a:sym typeface="Consolas"/>
              </a:rPr>
              <a:t>df.rename()</a:t>
            </a:r>
            <a:r>
              <a:rPr lang="en" sz="1200">
                <a:solidFill>
                  <a:srgbClr val="24292E"/>
                </a:solidFill>
              </a:rPr>
              <a:t> method and place </a:t>
            </a:r>
            <a:r>
              <a:rPr lang="en" sz="1000">
                <a:solidFill>
                  <a:srgbClr val="24292E"/>
                </a:solidFill>
                <a:latin typeface="Consolas"/>
                <a:ea typeface="Consolas"/>
                <a:cs typeface="Consolas"/>
                <a:sym typeface="Consolas"/>
              </a:rPr>
              <a:t>columns={}</a:t>
            </a:r>
            <a:r>
              <a:rPr lang="en" sz="1200">
                <a:solidFill>
                  <a:srgbClr val="24292E"/>
                </a:solidFill>
              </a:rPr>
              <a:t> within the parentheses. Inside of the dictionary, the keys should be references to the current columns and the values should be the desired column names.</a:t>
            </a:r>
            <a:endParaRPr sz="1200">
              <a:solidFill>
                <a:srgbClr val="24292E"/>
              </a:solidFill>
            </a:endParaRPr>
          </a:p>
          <a:p>
            <a:pPr indent="0" lvl="0" marL="0" rtl="0" algn="l">
              <a:spcBef>
                <a:spcPts val="120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74e0fd57a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74e0fd57a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 </a:t>
            </a:r>
            <a:endParaRPr b="1">
              <a:solidFill>
                <a:srgbClr val="FF0000"/>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 the class already discovered during the previous activity, columns within a DataFrame are not always placed within the desired position by default. In fact, they sometimes may not even have a descriptive or concise enough name.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Thankfully it is very easy to modify the names/placement of columns using the </a:t>
            </a:r>
            <a:r>
              <a:rPr lang="en" sz="1000">
                <a:solidFill>
                  <a:srgbClr val="24292E"/>
                </a:solidFill>
                <a:latin typeface="Consolas"/>
                <a:ea typeface="Consolas"/>
                <a:cs typeface="Consolas"/>
                <a:sym typeface="Consolas"/>
              </a:rPr>
              <a:t>rename()</a:t>
            </a:r>
            <a:r>
              <a:rPr lang="en" sz="1200">
                <a:solidFill>
                  <a:srgbClr val="24292E"/>
                </a:solidFill>
              </a:rPr>
              <a:t> function and the use of double brackets.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07-Ins_ColumnManipulation</a:t>
            </a:r>
            <a:r>
              <a:rPr lang="en" sz="1200">
                <a:solidFill>
                  <a:srgbClr val="24292E"/>
                </a:solidFill>
              </a:rPr>
              <a:t> within Jupyter Notebook and walk through the code with the class.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order to collect a list of all the columns contained within a DataFrame, simply use the </a:t>
            </a:r>
            <a:r>
              <a:rPr lang="en" sz="1000">
                <a:solidFill>
                  <a:srgbClr val="24292E"/>
                </a:solidFill>
                <a:latin typeface="Consolas"/>
                <a:ea typeface="Consolas"/>
                <a:cs typeface="Consolas"/>
                <a:sym typeface="Consolas"/>
              </a:rPr>
              <a:t>df.columns</a:t>
            </a:r>
            <a:r>
              <a:rPr lang="en" sz="1200">
                <a:solidFill>
                  <a:srgbClr val="24292E"/>
                </a:solidFill>
              </a:rPr>
              <a:t> call and an object containing the column headers will be printed to the screen.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To reorder the columns, create a reference to the DataFrame followed by two brackets with the column headers placed in the order desired.</a:t>
            </a:r>
            <a:endParaRPr b="1"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It is also possible to remove columns in this way by simply not creating a reference to them. This will, in essence, drop them from the newly made DataFrame.</a:t>
            </a:r>
            <a:endParaRPr b="1"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To rename the columns within a DataFrame, use the </a:t>
            </a:r>
            <a:r>
              <a:rPr lang="en" sz="1000">
                <a:solidFill>
                  <a:srgbClr val="24292E"/>
                </a:solidFill>
                <a:latin typeface="Consolas"/>
                <a:ea typeface="Consolas"/>
                <a:cs typeface="Consolas"/>
                <a:sym typeface="Consolas"/>
              </a:rPr>
              <a:t>df.rename()</a:t>
            </a:r>
            <a:r>
              <a:rPr lang="en" sz="1200">
                <a:solidFill>
                  <a:srgbClr val="24292E"/>
                </a:solidFill>
              </a:rPr>
              <a:t> method and place </a:t>
            </a:r>
            <a:r>
              <a:rPr lang="en" sz="1000">
                <a:solidFill>
                  <a:srgbClr val="24292E"/>
                </a:solidFill>
                <a:latin typeface="Consolas"/>
                <a:ea typeface="Consolas"/>
                <a:cs typeface="Consolas"/>
                <a:sym typeface="Consolas"/>
              </a:rPr>
              <a:t>columns={}</a:t>
            </a:r>
            <a:r>
              <a:rPr lang="en" sz="1200">
                <a:solidFill>
                  <a:srgbClr val="24292E"/>
                </a:solidFill>
              </a:rPr>
              <a:t> within the parentheses. Inside of the dictionary, the keys should be references to the current columns and the values should be the desired column names.</a:t>
            </a:r>
            <a:endParaRPr sz="1200">
              <a:solidFill>
                <a:srgbClr val="24292E"/>
              </a:solidFill>
            </a:endParaRPr>
          </a:p>
          <a:p>
            <a:pPr indent="0" lvl="0" marL="0" rtl="0" algn="l">
              <a:spcBef>
                <a:spcPts val="120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74e0fd57a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74e0fd57a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 </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As the class already discovered during the previous activity, columns within a DataFrame are not always placed within the desired position by default. In fact, they sometimes may not even have a descriptive or concise enough name.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Thankfully it is very easy to modify the names/placement of columns using the </a:t>
            </a:r>
            <a:r>
              <a:rPr lang="en" sz="1000">
                <a:solidFill>
                  <a:srgbClr val="24292E"/>
                </a:solidFill>
                <a:latin typeface="Consolas"/>
                <a:ea typeface="Consolas"/>
                <a:cs typeface="Consolas"/>
                <a:sym typeface="Consolas"/>
              </a:rPr>
              <a:t>rename()</a:t>
            </a:r>
            <a:r>
              <a:rPr lang="en" sz="1200">
                <a:solidFill>
                  <a:srgbClr val="24292E"/>
                </a:solidFill>
              </a:rPr>
              <a:t> function and the use of double brackets.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07-Ins_ColumnManipulation</a:t>
            </a:r>
            <a:r>
              <a:rPr lang="en" sz="1200">
                <a:solidFill>
                  <a:srgbClr val="24292E"/>
                </a:solidFill>
              </a:rPr>
              <a:t> within Jupyter Notebook and walk through the code with the class.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order to collect a list of all the columns contained within a DataFrame, simply use the </a:t>
            </a:r>
            <a:r>
              <a:rPr lang="en" sz="1000">
                <a:solidFill>
                  <a:srgbClr val="24292E"/>
                </a:solidFill>
                <a:latin typeface="Consolas"/>
                <a:ea typeface="Consolas"/>
                <a:cs typeface="Consolas"/>
                <a:sym typeface="Consolas"/>
              </a:rPr>
              <a:t>df.columns</a:t>
            </a:r>
            <a:r>
              <a:rPr lang="en" sz="1200">
                <a:solidFill>
                  <a:srgbClr val="24292E"/>
                </a:solidFill>
              </a:rPr>
              <a:t> call and an object containing the column headers will be printed to the screen.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To reorder the columns, create a reference to the DataFrame followed by two brackets with the column headers placed in the order desired.</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It is also possible to remove columns in this way by simply not creating a reference to them. This will, in essence, drop them from the newly made DataFrame.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To rename the columns within a DataFrame, use the </a:t>
            </a:r>
            <a:r>
              <a:rPr b="1" lang="en" sz="1000">
                <a:solidFill>
                  <a:srgbClr val="24292E"/>
                </a:solidFill>
                <a:latin typeface="Consolas"/>
                <a:ea typeface="Consolas"/>
                <a:cs typeface="Consolas"/>
                <a:sym typeface="Consolas"/>
              </a:rPr>
              <a:t>df.rename()</a:t>
            </a:r>
            <a:r>
              <a:rPr b="1" lang="en" sz="1200">
                <a:solidFill>
                  <a:srgbClr val="24292E"/>
                </a:solidFill>
              </a:rPr>
              <a:t> method and place </a:t>
            </a:r>
            <a:r>
              <a:rPr b="1" lang="en" sz="1000">
                <a:solidFill>
                  <a:srgbClr val="24292E"/>
                </a:solidFill>
                <a:latin typeface="Consolas"/>
                <a:ea typeface="Consolas"/>
                <a:cs typeface="Consolas"/>
                <a:sym typeface="Consolas"/>
              </a:rPr>
              <a:t>columns={}</a:t>
            </a:r>
            <a:r>
              <a:rPr b="1" lang="en" sz="1200">
                <a:solidFill>
                  <a:srgbClr val="24292E"/>
                </a:solidFill>
              </a:rPr>
              <a:t> within the parentheses. Inside of the dictionary, the keys should be references to the current columns and the values should be the desired column names.</a:t>
            </a:r>
            <a:endParaRPr b="1" sz="1200">
              <a:solidFill>
                <a:srgbClr val="24292E"/>
              </a:solidFill>
            </a:endParaRPr>
          </a:p>
          <a:p>
            <a:pPr indent="0" lvl="0" marL="0" rtl="0" algn="l">
              <a:spcBef>
                <a:spcPts val="120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730145623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730145623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4.2</a:t>
            </a:r>
            <a:endParaRPr b="1">
              <a:solidFill>
                <a:schemeClr val="dk1"/>
              </a:solidFill>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73be2dcc80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73be2dcc80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4.2</a:t>
            </a:r>
            <a:endParaRPr b="1">
              <a:solidFill>
                <a:schemeClr val="dk1"/>
              </a:solidFill>
            </a:endParaRPr>
          </a:p>
          <a:p>
            <a:pPr indent="0" lvl="0" marL="0" rtl="0" algn="l">
              <a:spcBef>
                <a:spcPts val="0"/>
              </a:spcBef>
              <a:spcAft>
                <a:spcPts val="0"/>
              </a:spcAft>
              <a:buNone/>
            </a:pPr>
            <a:r>
              <a:t/>
            </a:r>
            <a:endParaRPr sz="1200">
              <a:solidFill>
                <a:srgbClr val="24292E"/>
              </a:solidFill>
              <a:highlight>
                <a:schemeClr val="lt1"/>
              </a:highlight>
            </a:endParaRPr>
          </a:p>
          <a:p>
            <a:pPr indent="-304800" lvl="0" marL="457200" rtl="0" algn="l">
              <a:spcBef>
                <a:spcPts val="0"/>
              </a:spcBef>
              <a:spcAft>
                <a:spcPts val="0"/>
              </a:spcAft>
              <a:buClr>
                <a:srgbClr val="24292E"/>
              </a:buClr>
              <a:buSzPts val="1200"/>
              <a:buChar char="●"/>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08-Stu_Hey_Arnold</a:t>
            </a:r>
            <a:r>
              <a:rPr lang="en" sz="1200">
                <a:solidFill>
                  <a:srgbClr val="24292E"/>
                </a:solidFill>
                <a:highlight>
                  <a:schemeClr val="lt1"/>
                </a:highlight>
              </a:rPr>
              <a:t> within the Jupyter Notebook and run the code to show the end results of the application.</a:t>
            </a:r>
            <a:endParaRPr sz="1200">
              <a:solidFill>
                <a:srgbClr val="24292E"/>
              </a:solidFill>
              <a:highlight>
                <a:schemeClr val="lt1"/>
              </a:highlight>
            </a:endParaRPr>
          </a:p>
          <a:p>
            <a:pPr indent="-304800" lvl="0" marL="457200" rtl="0" algn="l">
              <a:spcBef>
                <a:spcPts val="0"/>
              </a:spcBef>
              <a:spcAft>
                <a:spcPts val="0"/>
              </a:spcAft>
              <a:buClr>
                <a:srgbClr val="24292E"/>
              </a:buClr>
              <a:buSzPts val="1200"/>
              <a:buChar char="●"/>
            </a:pPr>
            <a:r>
              <a:rPr lang="en" sz="1200">
                <a:solidFill>
                  <a:srgbClr val="24292E"/>
                </a:solidFill>
                <a:highlight>
                  <a:schemeClr val="lt1"/>
                </a:highlight>
              </a:rPr>
              <a:t>If needed it - The code is printed on LP. </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7302600a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7302600a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4.3</a:t>
            </a:r>
            <a:endParaRPr b="1" sz="1200">
              <a:solidFill>
                <a:srgbClr val="24292E"/>
              </a:solidFill>
            </a:endParaRPr>
          </a:p>
          <a:p>
            <a:pPr indent="0" lvl="0" marL="0" rtl="0" algn="l">
              <a:lnSpc>
                <a:spcPct val="115000"/>
              </a:lnSpc>
              <a:spcBef>
                <a:spcPts val="1200"/>
              </a:spcBef>
              <a:spcAft>
                <a:spcPts val="0"/>
              </a:spcAft>
              <a:buNone/>
            </a:pPr>
            <a:r>
              <a:rPr lang="en" sz="1200">
                <a:solidFill>
                  <a:srgbClr val="24292E"/>
                </a:solidFill>
              </a:rPr>
              <a:t>Check lesson plan or see below to review it:</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08-Stu_Hey_Arnold</a:t>
            </a:r>
            <a:r>
              <a:rPr lang="en" sz="1200">
                <a:solidFill>
                  <a:srgbClr val="24292E"/>
                </a:solidFill>
              </a:rPr>
              <a:t> and walk through the code with the class, answering whatever questions students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Key points to tackle when discussing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first step is to take the currently named columns and convert them into the more readable versions using </a:t>
            </a:r>
            <a:r>
              <a:rPr lang="en" sz="1000">
                <a:solidFill>
                  <a:srgbClr val="24292E"/>
                </a:solidFill>
                <a:latin typeface="Consolas"/>
                <a:ea typeface="Consolas"/>
                <a:cs typeface="Consolas"/>
                <a:sym typeface="Consolas"/>
              </a:rPr>
              <a:t>hey_arnold.rename(columns={})</a:t>
            </a:r>
            <a:r>
              <a:rPr lang="en" sz="1200">
                <a:solidFill>
                  <a:srgbClr val="24292E"/>
                </a:solidFill>
              </a:rPr>
              <a:t> and applying the changes to a new variable.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Then, using double brackets, the new columns are reorganized and placed into another new variable which now holds the fully formatted DataFrame.</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72f20fcbfa_0_2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72f20fcbfa_0_2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Slack out the following reference guides and notebooks. These will be useful references for students as they learn Pandas and Jupyter Notebook.</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0366D6"/>
                </a:solidFill>
                <a:highlight>
                  <a:srgbClr val="FFFFFF"/>
                </a:highlight>
                <a:uFill>
                  <a:noFill/>
                </a:uFill>
                <a:hlinkClick r:id="rId2">
                  <a:extLst>
                    <a:ext uri="{A12FA001-AC4F-418D-AE19-62706E023703}">
                      <ahyp:hlinkClr val="tx"/>
                    </a:ext>
                  </a:extLst>
                </a:hlinkClick>
              </a:rPr>
              <a:t>Student Guide</a:t>
            </a:r>
            <a:endParaRPr sz="1200">
              <a:solidFill>
                <a:srgbClr val="0366D6"/>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0366D6"/>
                </a:solidFill>
                <a:highlight>
                  <a:srgbClr val="FFFFFF"/>
                </a:highlight>
                <a:uFill>
                  <a:noFill/>
                </a:uFill>
                <a:hlinkClick r:id="rId3">
                  <a:extLst>
                    <a:ext uri="{A12FA001-AC4F-418D-AE19-62706E023703}">
                      <ahyp:hlinkClr val="tx"/>
                    </a:ext>
                  </a:extLst>
                </a:hlinkClick>
              </a:rPr>
              <a:t>Intro to Pandas</a:t>
            </a:r>
            <a:endParaRPr sz="1200">
              <a:solidFill>
                <a:srgbClr val="0366D6"/>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u="sng">
                <a:solidFill>
                  <a:srgbClr val="0366D6"/>
                </a:solidFill>
                <a:highlight>
                  <a:srgbClr val="FFFFFF"/>
                </a:highlight>
                <a:hlinkClick r:id="rId4">
                  <a:extLst>
                    <a:ext uri="{A12FA001-AC4F-418D-AE19-62706E023703}">
                      <ahyp:hlinkClr val="tx"/>
                    </a:ext>
                  </a:extLst>
                </a:hlinkClick>
              </a:rPr>
              <a:t>Exploring Pandas</a:t>
            </a:r>
            <a:endParaRPr sz="1200" u="sng">
              <a:solidFill>
                <a:srgbClr val="0366D6"/>
              </a:solidFill>
              <a:highlight>
                <a:srgbClr val="FFFFFF"/>
              </a:highlight>
            </a:endParaRPr>
          </a:p>
          <a:p>
            <a:pPr indent="0" lvl="0" marL="0" rtl="0" algn="l">
              <a:lnSpc>
                <a:spcPct val="115000"/>
              </a:lnSpc>
              <a:spcBef>
                <a:spcPts val="600"/>
              </a:spcBef>
              <a:spcAft>
                <a:spcPts val="0"/>
              </a:spcAft>
              <a:buNone/>
            </a:pPr>
            <a:r>
              <a:t/>
            </a:r>
            <a:endParaRPr sz="1200">
              <a:solidFill>
                <a:srgbClr val="24292E"/>
              </a:solidFill>
            </a:endParaRPr>
          </a:p>
          <a:p>
            <a:pPr indent="0" lvl="0" marL="0" rtl="0" algn="l">
              <a:lnSpc>
                <a:spcPct val="115000"/>
              </a:lnSpc>
              <a:spcBef>
                <a:spcPts val="2300"/>
              </a:spcBef>
              <a:spcAft>
                <a:spcPts val="0"/>
              </a:spcAft>
              <a:buNone/>
            </a:pPr>
            <a:r>
              <a:t/>
            </a:r>
            <a:endParaRPr>
              <a:solidFill>
                <a:srgbClr val="0366D6"/>
              </a:solidFill>
            </a:endParaRPr>
          </a:p>
          <a:p>
            <a:pPr indent="0" lvl="0" marL="0" rtl="0" algn="l">
              <a:spcBef>
                <a:spcPts val="0"/>
              </a:spcBef>
              <a:spcAft>
                <a:spcPts val="0"/>
              </a:spcAft>
              <a:buNone/>
            </a:pPr>
            <a:r>
              <a:t/>
            </a:r>
            <a:endParaRPr sz="1200">
              <a:solidFill>
                <a:srgbClr val="24292E"/>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730145623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730145623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730145623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730145623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5.1</a:t>
            </a:r>
            <a:endParaRPr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74e0fd57a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74e0fd57a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5</a:t>
            </a:r>
            <a:r>
              <a:rPr b="1" lang="en">
                <a:solidFill>
                  <a:schemeClr val="dk1"/>
                </a:solidFill>
              </a:rPr>
              <a:t>.1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Up until this point, the class has had to manually create DataFrames using the </a:t>
            </a:r>
            <a:r>
              <a:rPr lang="en" sz="1000">
                <a:solidFill>
                  <a:srgbClr val="24292E"/>
                </a:solidFill>
                <a:latin typeface="Consolas"/>
                <a:ea typeface="Consolas"/>
                <a:cs typeface="Consolas"/>
                <a:sym typeface="Consolas"/>
              </a:rPr>
              <a:t>pd.DataFrame()</a:t>
            </a:r>
            <a:r>
              <a:rPr lang="en" sz="1200">
                <a:solidFill>
                  <a:srgbClr val="24292E"/>
                </a:solidFill>
              </a:rPr>
              <a:t> method. There is a far more effective means by which to create large DataFrames; importing CSV files.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09-Ins_ReadingWritingCSV</a:t>
            </a:r>
            <a:r>
              <a:rPr lang="en" sz="1200">
                <a:solidFill>
                  <a:srgbClr val="24292E"/>
                </a:solidFill>
              </a:rPr>
              <a:t> within Jupyter Notebook and walk through the code with the class.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rPr>
              <a:t>Create a reference to the CSV file's path and pass it in into the </a:t>
            </a:r>
            <a:r>
              <a:rPr b="1" lang="en" sz="1000">
                <a:solidFill>
                  <a:srgbClr val="24292E"/>
                </a:solidFill>
                <a:latin typeface="Consolas"/>
                <a:ea typeface="Consolas"/>
                <a:cs typeface="Consolas"/>
                <a:sym typeface="Consolas"/>
              </a:rPr>
              <a:t>pd.read_csv()</a:t>
            </a:r>
            <a:r>
              <a:rPr b="1" lang="en" sz="1200">
                <a:solidFill>
                  <a:srgbClr val="24292E"/>
                </a:solidFill>
              </a:rPr>
              <a:t> method, making certain to store the returned DataFrame within a variable. From then on, the DataFrame can be altered and manipulated like normal.</a:t>
            </a:r>
            <a:endParaRPr b="1"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most cases it is not important to use or define the encoding of the base CSV file but if the encoding is different than UTF-8, then it may become necessary so that the CSV is translated correctly.</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74e0fd57a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74e0fd57a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5.1 </a:t>
            </a:r>
            <a:r>
              <a:rPr b="1" lang="en">
                <a:solidFill>
                  <a:srgbClr val="FF0000"/>
                </a:solidFill>
              </a:rPr>
              <a:t>MAYBE REWORD?</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Up until this point, the class has had to manually create DataFrames using the </a:t>
            </a:r>
            <a:r>
              <a:rPr lang="en" sz="1000">
                <a:solidFill>
                  <a:srgbClr val="24292E"/>
                </a:solidFill>
                <a:latin typeface="Consolas"/>
                <a:ea typeface="Consolas"/>
                <a:cs typeface="Consolas"/>
                <a:sym typeface="Consolas"/>
              </a:rPr>
              <a:t>pd.DataFrame()</a:t>
            </a:r>
            <a:r>
              <a:rPr lang="en" sz="1200">
                <a:solidFill>
                  <a:srgbClr val="24292E"/>
                </a:solidFill>
              </a:rPr>
              <a:t> method. There is a far more effective means by which to create large DataFrames; importing CSV files.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09-Ins_ReadingWritingCSV</a:t>
            </a:r>
            <a:r>
              <a:rPr lang="en" sz="1200">
                <a:solidFill>
                  <a:srgbClr val="24292E"/>
                </a:solidFill>
              </a:rPr>
              <a:t> within Jupyter Notebook and walk through the code with the class.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Create a reference to the CSV file's path and pass it in into the </a:t>
            </a:r>
            <a:r>
              <a:rPr lang="en" sz="1000">
                <a:solidFill>
                  <a:srgbClr val="24292E"/>
                </a:solidFill>
                <a:latin typeface="Consolas"/>
                <a:ea typeface="Consolas"/>
                <a:cs typeface="Consolas"/>
                <a:sym typeface="Consolas"/>
              </a:rPr>
              <a:t>pd.read_csv()</a:t>
            </a:r>
            <a:r>
              <a:rPr lang="en" sz="1200">
                <a:solidFill>
                  <a:srgbClr val="24292E"/>
                </a:solidFill>
              </a:rPr>
              <a:t> method, making certain to store the returned DataFrame within a variable. From then on, the DataFrame can be altered and manipulated like normal.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most cases it is not important to use or define the encoding of the base CSV file but if the encoding is different than UTF-8, then it may become necessary so that the CSV is translated correctly.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b="1" lang="en" sz="1200">
                <a:solidFill>
                  <a:srgbClr val="24292E"/>
                </a:solidFill>
                <a:highlight>
                  <a:srgbClr val="FFFFFF"/>
                </a:highlight>
              </a:rPr>
              <a:t>It is just as easy to write to a CSV file as it is to read from one. Simply use the </a:t>
            </a:r>
            <a:r>
              <a:rPr b="1" lang="en" sz="1000">
                <a:solidFill>
                  <a:srgbClr val="24292E"/>
                </a:solidFill>
                <a:highlight>
                  <a:srgbClr val="FFFFFF"/>
                </a:highlight>
                <a:latin typeface="Consolas"/>
                <a:ea typeface="Consolas"/>
                <a:cs typeface="Consolas"/>
                <a:sym typeface="Consolas"/>
              </a:rPr>
              <a:t>df.to_csv()</a:t>
            </a:r>
            <a:r>
              <a:rPr b="1" lang="en" sz="1200">
                <a:solidFill>
                  <a:srgbClr val="24292E"/>
                </a:solidFill>
                <a:highlight>
                  <a:srgbClr val="FFFFFF"/>
                </a:highlight>
              </a:rPr>
              <a:t> method, passing the path to the desired output file. By using the </a:t>
            </a:r>
            <a:r>
              <a:rPr b="1" lang="en" sz="1000">
                <a:solidFill>
                  <a:srgbClr val="24292E"/>
                </a:solidFill>
                <a:highlight>
                  <a:srgbClr val="FFFFFF"/>
                </a:highlight>
                <a:latin typeface="Consolas"/>
                <a:ea typeface="Consolas"/>
                <a:cs typeface="Consolas"/>
                <a:sym typeface="Consolas"/>
              </a:rPr>
              <a:t>index</a:t>
            </a:r>
            <a:r>
              <a:rPr b="1" lang="en" sz="1200">
                <a:solidFill>
                  <a:srgbClr val="24292E"/>
                </a:solidFill>
                <a:highlight>
                  <a:srgbClr val="FFFFFF"/>
                </a:highlight>
              </a:rPr>
              <a:t> and </a:t>
            </a:r>
            <a:r>
              <a:rPr b="1" lang="en" sz="1000">
                <a:solidFill>
                  <a:srgbClr val="24292E"/>
                </a:solidFill>
                <a:highlight>
                  <a:srgbClr val="FFFFFF"/>
                </a:highlight>
                <a:latin typeface="Consolas"/>
                <a:ea typeface="Consolas"/>
                <a:cs typeface="Consolas"/>
                <a:sym typeface="Consolas"/>
              </a:rPr>
              <a:t>header</a:t>
            </a:r>
            <a:r>
              <a:rPr b="1" lang="en" sz="1200">
                <a:solidFill>
                  <a:srgbClr val="24292E"/>
                </a:solidFill>
                <a:highlight>
                  <a:srgbClr val="FFFFFF"/>
                </a:highlight>
              </a:rPr>
              <a:t> parameters, programmers can also manipulate whether they would like the index or header for the table to be passed as well.</a:t>
            </a:r>
            <a:endParaRPr b="1" sz="1200">
              <a:solidFill>
                <a:srgbClr val="24292E"/>
              </a:solidFill>
              <a:highlight>
                <a:srgbClr val="FFFFFF"/>
              </a:highlight>
            </a:endParaRPr>
          </a:p>
          <a:p>
            <a:pPr indent="0" lvl="0" marL="914400" rtl="0" algn="l">
              <a:lnSpc>
                <a:spcPct val="115000"/>
              </a:lnSpc>
              <a:spcBef>
                <a:spcPts val="300"/>
              </a:spcBef>
              <a:spcAft>
                <a:spcPts val="0"/>
              </a:spcAft>
              <a:buNone/>
            </a:pPr>
            <a:r>
              <a:t/>
            </a:r>
            <a:endParaRPr b="1" sz="1200">
              <a:solidFill>
                <a:srgbClr val="24292E"/>
              </a:solidFill>
              <a:highlight>
                <a:srgbClr val="FFFFFF"/>
              </a:highlight>
            </a:endParaRPr>
          </a:p>
          <a:p>
            <a:pPr indent="0" lvl="0" marL="0" rtl="0" algn="l">
              <a:lnSpc>
                <a:spcPct val="115000"/>
              </a:lnSpc>
              <a:spcBef>
                <a:spcPts val="6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730145623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730145623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5.2</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200">
                <a:solidFill>
                  <a:srgbClr val="24292E"/>
                </a:solidFill>
                <a:highlight>
                  <a:srgbClr val="FFFFFF"/>
                </a:highlight>
              </a:rPr>
              <a:t>Open up the unmodified </a:t>
            </a:r>
            <a:r>
              <a:rPr lang="en" sz="1200">
                <a:solidFill>
                  <a:srgbClr val="0366D6"/>
                </a:solidFill>
                <a:highlight>
                  <a:srgbClr val="FFFFFF"/>
                </a:highlight>
                <a:uFill>
                  <a:noFill/>
                </a:uFill>
                <a:hlinkClick r:id="rId2">
                  <a:extLst>
                    <a:ext uri="{A12FA001-AC4F-418D-AE19-62706E023703}">
                      <ahyp:hlinkClr val="tx"/>
                    </a:ext>
                  </a:extLst>
                </a:hlinkClick>
              </a:rPr>
              <a:t>10-Stu_GoodReads/Resources/books.csv</a:t>
            </a:r>
            <a:r>
              <a:rPr lang="en" sz="1200">
                <a:solidFill>
                  <a:srgbClr val="24292E"/>
                </a:solidFill>
                <a:highlight>
                  <a:srgbClr val="FFFFFF"/>
                </a:highlight>
              </a:rPr>
              <a:t> to show students what they will be working with before opening up </a:t>
            </a:r>
            <a:r>
              <a:rPr lang="en" sz="1200">
                <a:solidFill>
                  <a:srgbClr val="0366D6"/>
                </a:solidFill>
                <a:highlight>
                  <a:srgbClr val="FFFFFF"/>
                </a:highlight>
                <a:uFill>
                  <a:noFill/>
                </a:uFill>
                <a:hlinkClick r:id="rId3">
                  <a:extLst>
                    <a:ext uri="{A12FA001-AC4F-418D-AE19-62706E023703}">
                      <ahyp:hlinkClr val="tx"/>
                    </a:ext>
                  </a:extLst>
                </a:hlinkClick>
              </a:rPr>
              <a:t>10-Stu_GoodReads/Solved/Output/books.csv</a:t>
            </a:r>
            <a:r>
              <a:rPr lang="en" sz="1200">
                <a:solidFill>
                  <a:srgbClr val="24292E"/>
                </a:solidFill>
                <a:highlight>
                  <a:srgbClr val="FFFFFF"/>
                </a:highlight>
              </a:rPr>
              <a:t> to show students what the finished product will look like. The final outputs in the notebook will look like the following:</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73be2dcc80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73be2dcc80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5.2</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rPr lang="en" sz="1200">
                <a:solidFill>
                  <a:srgbClr val="24292E"/>
                </a:solidFill>
                <a:highlight>
                  <a:srgbClr val="FFFFFF"/>
                </a:highlight>
              </a:rPr>
              <a:t>Open up the unmodified </a:t>
            </a:r>
            <a:r>
              <a:rPr lang="en" sz="1200">
                <a:solidFill>
                  <a:srgbClr val="0366D6"/>
                </a:solidFill>
                <a:highlight>
                  <a:srgbClr val="FFFFFF"/>
                </a:highlight>
                <a:uFill>
                  <a:noFill/>
                </a:uFill>
                <a:hlinkClick r:id="rId2">
                  <a:extLst>
                    <a:ext uri="{A12FA001-AC4F-418D-AE19-62706E023703}">
                      <ahyp:hlinkClr val="tx"/>
                    </a:ext>
                  </a:extLst>
                </a:hlinkClick>
              </a:rPr>
              <a:t>10-Stu_GoodReads/Resources/books.csv</a:t>
            </a:r>
            <a:r>
              <a:rPr lang="en" sz="1200">
                <a:solidFill>
                  <a:srgbClr val="24292E"/>
                </a:solidFill>
                <a:highlight>
                  <a:srgbClr val="FFFFFF"/>
                </a:highlight>
              </a:rPr>
              <a:t> to show students what they will be working with before opening up </a:t>
            </a:r>
            <a:r>
              <a:rPr lang="en" sz="1200">
                <a:solidFill>
                  <a:srgbClr val="0366D6"/>
                </a:solidFill>
                <a:highlight>
                  <a:srgbClr val="FFFFFF"/>
                </a:highlight>
                <a:uFill>
                  <a:noFill/>
                </a:uFill>
                <a:hlinkClick r:id="rId3">
                  <a:extLst>
                    <a:ext uri="{A12FA001-AC4F-418D-AE19-62706E023703}">
                      <ahyp:hlinkClr val="tx"/>
                    </a:ext>
                  </a:extLst>
                </a:hlinkClick>
              </a:rPr>
              <a:t>10-Stu_GoodReads/Solved/Output/books.csv</a:t>
            </a:r>
            <a:r>
              <a:rPr lang="en" sz="1200">
                <a:solidFill>
                  <a:srgbClr val="24292E"/>
                </a:solidFill>
                <a:highlight>
                  <a:srgbClr val="FFFFFF"/>
                </a:highlight>
              </a:rPr>
              <a:t> to show students what the finished product will look like. </a:t>
            </a:r>
            <a:r>
              <a:rPr b="1" lang="en" sz="1200">
                <a:solidFill>
                  <a:srgbClr val="24292E"/>
                </a:solidFill>
                <a:highlight>
                  <a:srgbClr val="FFFFFF"/>
                </a:highlight>
              </a:rPr>
              <a:t>See LP for final outputs in the notebook.</a:t>
            </a:r>
            <a:r>
              <a:rPr lang="en" sz="1200">
                <a:solidFill>
                  <a:srgbClr val="24292E"/>
                </a:solidFill>
                <a:highlight>
                  <a:srgbClr val="FFFFFF"/>
                </a:highlight>
              </a:rPr>
              <a:t> </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730145623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730145623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or see below to review it:</a:t>
            </a:r>
            <a:endParaRPr sz="1200">
              <a:solidFill>
                <a:srgbClr val="24292E"/>
              </a:solidFill>
            </a:endParaRPr>
          </a:p>
          <a:p>
            <a:pPr indent="-228600" lvl="0" marL="457200" rtl="0" algn="l">
              <a:lnSpc>
                <a:spcPct val="115000"/>
              </a:lnSpc>
              <a:spcBef>
                <a:spcPts val="1200"/>
              </a:spcBef>
              <a:spcAft>
                <a:spcPts val="0"/>
              </a:spcAft>
              <a:buNone/>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10-Stu_GoodReads</a:t>
            </a:r>
            <a:r>
              <a:rPr lang="en" sz="1200">
                <a:solidFill>
                  <a:srgbClr val="24292E"/>
                </a:solidFill>
              </a:rPr>
              <a:t> and walk through the code with the class, answering whatever questions students have.</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Key points to tackle when discussing this activity:</a:t>
            </a:r>
            <a:endParaRPr sz="1200">
              <a:solidFill>
                <a:srgbClr val="24292E"/>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The initial CSV file is encoded using UTF-8 and should be read using this encoding as well so that ensure there are no strange characters hidden within the dataset.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There are a lot of columns that are being modified within this code, so it is essential to make sure that all references are made accurately so as to avoid any potential errors.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The path to the output CSV must point to an already existing CSV or else an error will be returned. The encoding for the output CSV should also be set as UTF-8 so that those strange symbols from earlier do not appear.</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7302600a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7302600a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5.4</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457200" rtl="0" algn="l">
              <a:lnSpc>
                <a:spcPct val="115000"/>
              </a:lnSpc>
              <a:spcBef>
                <a:spcPts val="300"/>
              </a:spcBef>
              <a:spcAft>
                <a:spcPts val="1200"/>
              </a:spcAft>
              <a:buNone/>
            </a:pPr>
            <a:r>
              <a:t/>
            </a:r>
            <a:endParaRPr sz="1200">
              <a:solidFill>
                <a:srgbClr val="24292E"/>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73be2dcc80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73be2dcc80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5.4</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11-Stu_GoodReadsSummary</a:t>
            </a:r>
            <a:r>
              <a:rPr lang="en" sz="1200">
                <a:solidFill>
                  <a:srgbClr val="24292E"/>
                </a:solidFill>
                <a:highlight>
                  <a:srgbClr val="FFFFFF"/>
                </a:highlight>
              </a:rPr>
              <a:t> within the Jupyter Notebook and run the code to show the end results of the application.</a:t>
            </a:r>
            <a:endParaRPr sz="1200">
              <a:solidFill>
                <a:srgbClr val="24292E"/>
              </a:solidFill>
              <a:highlight>
                <a:schemeClr val="lt1"/>
              </a:highlight>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7302600a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7302600a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5.5</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or see below to review it:</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11-Stu_GoodReadsSummary</a:t>
            </a:r>
            <a:r>
              <a:rPr lang="en" sz="1200">
                <a:solidFill>
                  <a:srgbClr val="24292E"/>
                </a:solidFill>
              </a:rPr>
              <a:t> and walk through the code with the class, answering whatever questions students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Key points to hit upon when reviewing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count of unique authors can be found by using </a:t>
            </a:r>
            <a:r>
              <a:rPr lang="en" sz="1000">
                <a:solidFill>
                  <a:srgbClr val="24292E"/>
                </a:solidFill>
                <a:latin typeface="Consolas"/>
                <a:ea typeface="Consolas"/>
                <a:cs typeface="Consolas"/>
                <a:sym typeface="Consolas"/>
              </a:rPr>
              <a:t>len(goodreads_df["Authors"].unique())</a:t>
            </a:r>
            <a:r>
              <a:rPr lang="en" sz="1200">
                <a:solidFill>
                  <a:srgbClr val="24292E"/>
                </a:solidFill>
              </a:rPr>
              <a:t> which looks into the list of Authors, places all of the unique values into a list, and then finds the list's length.</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To find the earliest year, use the </a:t>
            </a:r>
            <a:r>
              <a:rPr lang="en" sz="1000">
                <a:solidFill>
                  <a:srgbClr val="24292E"/>
                </a:solidFill>
                <a:latin typeface="Consolas"/>
                <a:ea typeface="Consolas"/>
                <a:cs typeface="Consolas"/>
                <a:sym typeface="Consolas"/>
              </a:rPr>
              <a:t>min()</a:t>
            </a:r>
            <a:r>
              <a:rPr lang="en" sz="1200">
                <a:solidFill>
                  <a:srgbClr val="24292E"/>
                </a:solidFill>
              </a:rPr>
              <a:t> method on the "Publication Year" column.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To find the latest year, use the </a:t>
            </a:r>
            <a:r>
              <a:rPr lang="en" sz="1000">
                <a:solidFill>
                  <a:srgbClr val="24292E"/>
                </a:solidFill>
                <a:latin typeface="Consolas"/>
                <a:ea typeface="Consolas"/>
                <a:cs typeface="Consolas"/>
                <a:sym typeface="Consolas"/>
              </a:rPr>
              <a:t>max()</a:t>
            </a:r>
            <a:r>
              <a:rPr lang="en" sz="1200">
                <a:solidFill>
                  <a:srgbClr val="24292E"/>
                </a:solidFill>
              </a:rPr>
              <a:t> method on the "Publication Year" column.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To find the total number of reviews given, use the </a:t>
            </a:r>
            <a:r>
              <a:rPr lang="en" sz="1000">
                <a:solidFill>
                  <a:srgbClr val="24292E"/>
                </a:solidFill>
                <a:latin typeface="Consolas"/>
                <a:ea typeface="Consolas"/>
                <a:cs typeface="Consolas"/>
                <a:sym typeface="Consolas"/>
              </a:rPr>
              <a:t>sum()</a:t>
            </a:r>
            <a:r>
              <a:rPr lang="en" sz="1200">
                <a:solidFill>
                  <a:srgbClr val="24292E"/>
                </a:solidFill>
              </a:rPr>
              <a:t> function on each of the " Star Reviews" columns and add up all of the values.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 order to add these values into the summary DataFrame, the values must be placed within brackets. Without doing this, Pandas will return an error.</a:t>
            </a:r>
            <a:endParaRPr sz="1200">
              <a:solidFill>
                <a:srgbClr val="24292E"/>
              </a:solidFill>
            </a:endParaRPr>
          </a:p>
          <a:p>
            <a:pPr indent="0" lvl="0" marL="228600" rtl="0" algn="l">
              <a:lnSpc>
                <a:spcPct val="115000"/>
              </a:lnSpc>
              <a:spcBef>
                <a:spcPts val="1200"/>
              </a:spcBef>
              <a:spcAft>
                <a:spcPts val="0"/>
              </a:spcAft>
              <a:buNone/>
            </a:pPr>
            <a:r>
              <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72f20fcbfa_0_2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2f20fcbfa_0_2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1.2</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74b649853d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74b649853d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73be2dcc8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73be2dcc8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666666"/>
                </a:solidFill>
              </a:rPr>
              <a:t>Image sourced at: </a:t>
            </a:r>
            <a:r>
              <a:rPr lang="en" u="sng">
                <a:solidFill>
                  <a:schemeClr val="hlink"/>
                </a:solidFill>
                <a:hlinkClick r:id="rId2"/>
              </a:rPr>
              <a:t>https://jupyter.org/</a:t>
            </a:r>
            <a:endParaRPr sz="1200">
              <a:solidFill>
                <a:srgbClr val="666666"/>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Take some time to introduce Jupyter Notebook to the class. </a:t>
            </a:r>
            <a:endParaRPr sz="1200">
              <a:solidFill>
                <a:srgbClr val="24292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chemeClr val="lt1"/>
                </a:highlight>
              </a:rPr>
              <a:t>Here it’s some important points to note:</a:t>
            </a:r>
            <a:endParaRPr sz="1200">
              <a:solidFill>
                <a:srgbClr val="24292E"/>
              </a:solidFill>
              <a:highlight>
                <a:schemeClr val="lt1"/>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chemeClr val="lt1"/>
                </a:highlight>
              </a:rPr>
              <a:t>Running </a:t>
            </a:r>
            <a:r>
              <a:rPr lang="en" sz="1000">
                <a:solidFill>
                  <a:srgbClr val="24292E"/>
                </a:solidFill>
                <a:highlight>
                  <a:schemeClr val="lt1"/>
                </a:highlight>
                <a:latin typeface="Consolas"/>
                <a:ea typeface="Consolas"/>
                <a:cs typeface="Consolas"/>
                <a:sym typeface="Consolas"/>
              </a:rPr>
              <a:t>jupyter notebook</a:t>
            </a:r>
            <a:r>
              <a:rPr lang="en" sz="1200">
                <a:solidFill>
                  <a:srgbClr val="24292E"/>
                </a:solidFill>
                <a:highlight>
                  <a:schemeClr val="lt1"/>
                </a:highlight>
              </a:rPr>
              <a:t> will automatically open up a webpage where users can navigate into any files/folders within the folder they ran the command from.</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Users can create new Jupyter Notebook files from the webpage that is opened by clicking the "new" button and selecting their development environment from the list that appears.</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Python files created through Jupyter Notebook are given the </a:t>
            </a:r>
            <a:r>
              <a:rPr lang="en" sz="1000">
                <a:solidFill>
                  <a:srgbClr val="24292E"/>
                </a:solidFill>
                <a:highlight>
                  <a:schemeClr val="lt1"/>
                </a:highlight>
                <a:latin typeface="Consolas"/>
                <a:ea typeface="Consolas"/>
                <a:cs typeface="Consolas"/>
                <a:sym typeface="Consolas"/>
              </a:rPr>
              <a:t>ipynb</a:t>
            </a:r>
            <a:r>
              <a:rPr lang="en" sz="1200">
                <a:solidFill>
                  <a:srgbClr val="24292E"/>
                </a:solidFill>
                <a:highlight>
                  <a:schemeClr val="lt1"/>
                </a:highlight>
              </a:rPr>
              <a:t> extension rather than </a:t>
            </a:r>
            <a:r>
              <a:rPr lang="en" sz="1000">
                <a:solidFill>
                  <a:srgbClr val="24292E"/>
                </a:solidFill>
                <a:highlight>
                  <a:schemeClr val="lt1"/>
                </a:highlight>
                <a:latin typeface="Consolas"/>
                <a:ea typeface="Consolas"/>
                <a:cs typeface="Consolas"/>
                <a:sym typeface="Consolas"/>
              </a:rPr>
              <a:t>py</a:t>
            </a:r>
            <a:r>
              <a:rPr lang="en" sz="1200">
                <a:solidFill>
                  <a:srgbClr val="24292E"/>
                </a:solidFill>
                <a:highlight>
                  <a:schemeClr val="lt1"/>
                </a:highlight>
              </a:rPr>
              <a:t> and cannot be easily read/altered within a typical text editor.</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73be2dcc8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3be2dcc8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rgbClr val="FF0000"/>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666666"/>
                </a:solidFill>
              </a:rPr>
              <a:t>Image sourced at: </a:t>
            </a:r>
            <a:r>
              <a:rPr lang="en" u="sng">
                <a:solidFill>
                  <a:schemeClr val="accent5"/>
                </a:solidFill>
                <a:hlinkClick r:id="rId2">
                  <a:extLst>
                    <a:ext uri="{A12FA001-AC4F-418D-AE19-62706E023703}">
                      <ahyp:hlinkClr val="tx"/>
                    </a:ext>
                  </a:extLst>
                </a:hlinkClick>
              </a:rPr>
              <a:t>https://jupyter.org/</a:t>
            </a:r>
            <a:endParaRPr sz="1200">
              <a:solidFill>
                <a:srgbClr val="666666"/>
              </a:solidFill>
            </a:endParaRPr>
          </a:p>
          <a:p>
            <a:pPr indent="0" lvl="0" marL="0" rtl="0" algn="l">
              <a:spcBef>
                <a:spcPts val="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73be2dcc8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73be2dcc8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lnSpc>
                <a:spcPct val="115000"/>
              </a:lnSpc>
              <a:spcBef>
                <a:spcPts val="1400"/>
              </a:spcBef>
              <a:spcAft>
                <a:spcPts val="0"/>
              </a:spcAft>
              <a:buNone/>
            </a:pPr>
            <a:r>
              <a:rPr lang="en" sz="1200">
                <a:solidFill>
                  <a:srgbClr val="666666"/>
                </a:solidFill>
              </a:rPr>
              <a:t>Image sourced at: </a:t>
            </a:r>
            <a:r>
              <a:rPr lang="en" u="sng">
                <a:solidFill>
                  <a:schemeClr val="accent5"/>
                </a:solidFill>
                <a:hlinkClick r:id="rId2">
                  <a:extLst>
                    <a:ext uri="{A12FA001-AC4F-418D-AE19-62706E023703}">
                      <ahyp:hlinkClr val="tx"/>
                    </a:ext>
                  </a:extLst>
                </a:hlinkClick>
              </a:rPr>
              <a:t>https://jupyter.org/</a:t>
            </a:r>
            <a:endParaRPr sz="1200">
              <a:solidFill>
                <a:srgbClr val="666666"/>
              </a:solidFill>
            </a:endParaRPr>
          </a:p>
          <a:p>
            <a:pPr indent="0" lvl="0" marL="0" rtl="0" algn="l">
              <a:spcBef>
                <a:spcPts val="400"/>
              </a:spcBef>
              <a:spcAft>
                <a:spcPts val="0"/>
              </a:spcAft>
              <a:buClr>
                <a:schemeClr val="dk1"/>
              </a:buClr>
              <a:buSzPts val="1100"/>
              <a:buFont typeface="Arial"/>
              <a:buNone/>
            </a:pPr>
            <a:r>
              <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E</a:t>
            </a:r>
            <a:r>
              <a:rPr lang="en" sz="1200">
                <a:solidFill>
                  <a:srgbClr val="24292E"/>
                </a:solidFill>
                <a:highlight>
                  <a:schemeClr val="lt1"/>
                </a:highlight>
              </a:rPr>
              <a:t>xplain how each cell contains Python code which can be run independently by placing the cursor inside a cell and pressing </a:t>
            </a:r>
            <a:r>
              <a:rPr lang="en" sz="1000">
                <a:solidFill>
                  <a:srgbClr val="24292E"/>
                </a:solidFill>
                <a:highlight>
                  <a:schemeClr val="lt1"/>
                </a:highlight>
                <a:latin typeface="Consolas"/>
                <a:ea typeface="Consolas"/>
                <a:cs typeface="Consolas"/>
                <a:sym typeface="Consolas"/>
              </a:rPr>
              <a:t>Shift + Enter</a:t>
            </a:r>
            <a:r>
              <a:rPr lang="en" sz="1200">
                <a:solidFill>
                  <a:srgbClr val="24292E"/>
                </a:solidFill>
                <a:highlight>
                  <a:schemeClr val="lt1"/>
                </a:highlight>
              </a:rPr>
              <a:t>.</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Modify some of the code in a cell and point out how Jupyter notebooks allow users to both to experiment with code directly and save it for later</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Make sure to run the second to last cell one more time after running the final cell on its own. This shows students how values in Jupyter Notebooks are stored based upon what lines of code were run previously</a:t>
            </a:r>
            <a:endParaRPr sz="1200">
              <a:solidFill>
                <a:srgbClr val="24292E"/>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chemeClr val="lt1"/>
                </a:highlight>
              </a:rPr>
              <a:t>If needed, use this cheat sheet on the following link: </a:t>
            </a:r>
            <a:r>
              <a:rPr lang="en" u="sng">
                <a:solidFill>
                  <a:schemeClr val="accent5"/>
                </a:solidFill>
                <a:hlinkClick r:id="rId3">
                  <a:extLst>
                    <a:ext uri="{A12FA001-AC4F-418D-AE19-62706E023703}">
                      <ahyp:hlinkClr val="tx"/>
                    </a:ext>
                  </a:extLst>
                </a:hlinkClick>
              </a:rPr>
              <a:t>https://s3.amazonaws.com/assets.datacamp.com/blog_assets/Jupyter_Notebook_Cheat_Sheet.pdf</a:t>
            </a:r>
            <a:r>
              <a:rPr lang="en" sz="1200">
                <a:solidFill>
                  <a:srgbClr val="24292E"/>
                </a:solidFill>
                <a:highlight>
                  <a:schemeClr val="lt1"/>
                </a:highlight>
              </a:rPr>
              <a:t> for </a:t>
            </a:r>
            <a:endParaRPr sz="1200">
              <a:solidFill>
                <a:srgbClr val="24292E"/>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58000"/>
              </a:lnSpc>
              <a:spcBef>
                <a:spcPts val="320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The following commands are keyboard shortcuts that are not only effective in terms of productivity, but on a personal note makes it really fun to navigate w/o touching the mouse. Note that the shortcuts are for Windows and Linux users. For the Mac users, they’re different buttons for Ctrl, Shift, and Alt:</a:t>
            </a:r>
            <a:endParaRPr sz="1200">
              <a:solidFill>
                <a:schemeClr val="dk1"/>
              </a:solidFill>
              <a:highlight>
                <a:schemeClr val="lt1"/>
              </a:highlight>
              <a:latin typeface="Roboto"/>
              <a:ea typeface="Roboto"/>
              <a:cs typeface="Roboto"/>
              <a:sym typeface="Roboto"/>
            </a:endParaRPr>
          </a:p>
          <a:p>
            <a:pPr indent="-304800" lvl="0" marL="749300" rtl="0" algn="l">
              <a:lnSpc>
                <a:spcPct val="158000"/>
              </a:lnSpc>
              <a:spcBef>
                <a:spcPts val="3200"/>
              </a:spcBef>
              <a:spcAft>
                <a:spcPts val="0"/>
              </a:spcAft>
              <a:buClr>
                <a:schemeClr val="dk1"/>
              </a:buClr>
              <a:buSzPts val="1200"/>
              <a:buFont typeface="Georgia"/>
              <a:buChar char="●"/>
            </a:pPr>
            <a:r>
              <a:rPr lang="en" sz="1200">
                <a:solidFill>
                  <a:schemeClr val="dk1"/>
                </a:solidFill>
                <a:highlight>
                  <a:schemeClr val="lt1"/>
                </a:highlight>
                <a:latin typeface="Roboto"/>
                <a:ea typeface="Roboto"/>
                <a:cs typeface="Roboto"/>
                <a:sym typeface="Roboto"/>
              </a:rPr>
              <a:t>Ctrl: command key ⌘</a:t>
            </a:r>
            <a:endParaRPr sz="1200">
              <a:solidFill>
                <a:schemeClr val="dk1"/>
              </a:solidFill>
              <a:highlight>
                <a:schemeClr val="lt1"/>
              </a:highlight>
              <a:latin typeface="Roboto"/>
              <a:ea typeface="Roboto"/>
              <a:cs typeface="Roboto"/>
              <a:sym typeface="Roboto"/>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Roboto"/>
                <a:ea typeface="Roboto"/>
                <a:cs typeface="Roboto"/>
                <a:sym typeface="Roboto"/>
              </a:rPr>
              <a:t>Shift: Shift ⇧</a:t>
            </a:r>
            <a:endParaRPr sz="1200">
              <a:solidFill>
                <a:schemeClr val="dk1"/>
              </a:solidFill>
              <a:highlight>
                <a:schemeClr val="lt1"/>
              </a:highlight>
              <a:latin typeface="Roboto"/>
              <a:ea typeface="Roboto"/>
              <a:cs typeface="Roboto"/>
              <a:sym typeface="Roboto"/>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Roboto"/>
                <a:ea typeface="Roboto"/>
                <a:cs typeface="Roboto"/>
                <a:sym typeface="Roboto"/>
              </a:rPr>
              <a:t>Alt: option ⌥</a:t>
            </a:r>
            <a:endParaRPr sz="1200">
              <a:solidFill>
                <a:schemeClr val="dk1"/>
              </a:solidFill>
              <a:highlight>
                <a:schemeClr val="lt1"/>
              </a:highlight>
              <a:latin typeface="Roboto"/>
              <a:ea typeface="Roboto"/>
              <a:cs typeface="Roboto"/>
              <a:sym typeface="Roboto"/>
            </a:endParaRPr>
          </a:p>
          <a:p>
            <a:pPr indent="0" lvl="0" marL="0" rtl="0" algn="l">
              <a:lnSpc>
                <a:spcPct val="158000"/>
              </a:lnSpc>
              <a:spcBef>
                <a:spcPts val="320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Let them know that they are </a:t>
            </a:r>
            <a:r>
              <a:rPr b="1" lang="en" sz="1200">
                <a:solidFill>
                  <a:schemeClr val="dk1"/>
                </a:solidFill>
                <a:highlight>
                  <a:schemeClr val="lt1"/>
                </a:highlight>
                <a:latin typeface="Roboto"/>
                <a:ea typeface="Roboto"/>
                <a:cs typeface="Roboto"/>
                <a:sym typeface="Roboto"/>
              </a:rPr>
              <a:t>2 modes</a:t>
            </a:r>
            <a:r>
              <a:rPr lang="en" sz="1200">
                <a:solidFill>
                  <a:schemeClr val="dk1"/>
                </a:solidFill>
                <a:highlight>
                  <a:schemeClr val="lt1"/>
                </a:highlight>
                <a:latin typeface="Roboto"/>
                <a:ea typeface="Roboto"/>
                <a:cs typeface="Roboto"/>
                <a:sym typeface="Roboto"/>
              </a:rPr>
              <a:t> in the </a:t>
            </a:r>
            <a:r>
              <a:rPr i="1" lang="en" sz="1200">
                <a:solidFill>
                  <a:schemeClr val="dk1"/>
                </a:solidFill>
                <a:highlight>
                  <a:schemeClr val="lt1"/>
                </a:highlight>
                <a:latin typeface="Roboto"/>
                <a:ea typeface="Roboto"/>
                <a:cs typeface="Roboto"/>
                <a:sym typeface="Roboto"/>
              </a:rPr>
              <a:t>Jupyter Notebook App</a:t>
            </a:r>
            <a:r>
              <a:rPr lang="en" sz="1200">
                <a:solidFill>
                  <a:schemeClr val="dk1"/>
                </a:solidFill>
                <a:highlight>
                  <a:schemeClr val="lt1"/>
                </a:highlight>
                <a:latin typeface="Roboto"/>
                <a:ea typeface="Roboto"/>
                <a:cs typeface="Roboto"/>
                <a:sym typeface="Roboto"/>
              </a:rPr>
              <a:t>: </a:t>
            </a:r>
            <a:r>
              <a:rPr b="1" lang="en" sz="1200">
                <a:solidFill>
                  <a:schemeClr val="dk1"/>
                </a:solidFill>
                <a:highlight>
                  <a:schemeClr val="lt1"/>
                </a:highlight>
                <a:latin typeface="Roboto"/>
                <a:ea typeface="Roboto"/>
                <a:cs typeface="Roboto"/>
                <a:sym typeface="Roboto"/>
              </a:rPr>
              <a:t>command mode</a:t>
            </a:r>
            <a:r>
              <a:rPr lang="en" sz="1200">
                <a:solidFill>
                  <a:schemeClr val="dk1"/>
                </a:solidFill>
                <a:highlight>
                  <a:schemeClr val="lt1"/>
                </a:highlight>
                <a:latin typeface="Roboto"/>
                <a:ea typeface="Roboto"/>
                <a:cs typeface="Roboto"/>
                <a:sym typeface="Roboto"/>
              </a:rPr>
              <a:t> and </a:t>
            </a:r>
            <a:r>
              <a:rPr b="1" lang="en" sz="1200">
                <a:solidFill>
                  <a:schemeClr val="dk1"/>
                </a:solidFill>
                <a:highlight>
                  <a:schemeClr val="lt1"/>
                </a:highlight>
                <a:latin typeface="Roboto"/>
                <a:ea typeface="Roboto"/>
                <a:cs typeface="Roboto"/>
                <a:sym typeface="Roboto"/>
              </a:rPr>
              <a:t>edit mode</a:t>
            </a:r>
            <a:r>
              <a:rPr lang="en" sz="1200">
                <a:solidFill>
                  <a:schemeClr val="dk1"/>
                </a:solidFill>
                <a:highlight>
                  <a:schemeClr val="lt1"/>
                </a:highlight>
                <a:latin typeface="Roboto"/>
                <a:ea typeface="Roboto"/>
                <a:cs typeface="Roboto"/>
                <a:sym typeface="Roboto"/>
              </a:rPr>
              <a:t>. As a starter here it’s shortcuts shared between the two modes.</a:t>
            </a:r>
            <a:endParaRPr sz="1200">
              <a:solidFill>
                <a:schemeClr val="dk1"/>
              </a:solidFill>
              <a:highlight>
                <a:schemeClr val="lt1"/>
              </a:highlight>
              <a:latin typeface="Roboto"/>
              <a:ea typeface="Roboto"/>
              <a:cs typeface="Roboto"/>
              <a:sym typeface="Roboto"/>
            </a:endParaRPr>
          </a:p>
          <a:p>
            <a:pPr indent="0" lvl="0" marL="0" rtl="0" algn="l">
              <a:lnSpc>
                <a:spcPct val="158000"/>
              </a:lnSpc>
              <a:spcBef>
                <a:spcPts val="320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Shortcuts in both modes:</a:t>
            </a:r>
            <a:endParaRPr sz="1200">
              <a:solidFill>
                <a:schemeClr val="dk1"/>
              </a:solidFill>
              <a:highlight>
                <a:schemeClr val="lt1"/>
              </a:highlight>
              <a:latin typeface="Roboto"/>
              <a:ea typeface="Roboto"/>
              <a:cs typeface="Roboto"/>
              <a:sym typeface="Roboto"/>
            </a:endParaRPr>
          </a:p>
          <a:p>
            <a:pPr indent="-304800" lvl="0" marL="749300" rtl="0" algn="l">
              <a:lnSpc>
                <a:spcPct val="158000"/>
              </a:lnSpc>
              <a:spcBef>
                <a:spcPts val="320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Shift + Enter</a:t>
            </a:r>
            <a:r>
              <a:rPr lang="en" sz="1200">
                <a:solidFill>
                  <a:schemeClr val="dk1"/>
                </a:solidFill>
                <a:highlight>
                  <a:schemeClr val="lt1"/>
                </a:highlight>
                <a:latin typeface="Georgia"/>
                <a:ea typeface="Georgia"/>
                <a:cs typeface="Georgia"/>
                <a:sym typeface="Georgia"/>
              </a:rPr>
              <a:t> run the current cell, select below</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Ctrl + Enter</a:t>
            </a:r>
            <a:r>
              <a:rPr lang="en" sz="1200">
                <a:solidFill>
                  <a:schemeClr val="dk1"/>
                </a:solidFill>
                <a:highlight>
                  <a:schemeClr val="lt1"/>
                </a:highlight>
                <a:latin typeface="Georgia"/>
                <a:ea typeface="Georgia"/>
                <a:cs typeface="Georgia"/>
                <a:sym typeface="Georgia"/>
              </a:rPr>
              <a:t> run selected cells</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Alt + Enter</a:t>
            </a:r>
            <a:r>
              <a:rPr lang="en" sz="1200">
                <a:solidFill>
                  <a:schemeClr val="dk1"/>
                </a:solidFill>
                <a:highlight>
                  <a:schemeClr val="lt1"/>
                </a:highlight>
                <a:latin typeface="Georgia"/>
                <a:ea typeface="Georgia"/>
                <a:cs typeface="Georgia"/>
                <a:sym typeface="Georgia"/>
              </a:rPr>
              <a:t> run the current cell, insert below</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Ctrl + S</a:t>
            </a:r>
            <a:r>
              <a:rPr lang="en" sz="1200">
                <a:solidFill>
                  <a:schemeClr val="dk1"/>
                </a:solidFill>
                <a:highlight>
                  <a:schemeClr val="lt1"/>
                </a:highlight>
                <a:latin typeface="Georgia"/>
                <a:ea typeface="Georgia"/>
                <a:cs typeface="Georgia"/>
                <a:sym typeface="Georgia"/>
              </a:rPr>
              <a:t> save and checkpoint</a:t>
            </a:r>
            <a:endParaRPr sz="1200">
              <a:solidFill>
                <a:schemeClr val="dk1"/>
              </a:solidFill>
              <a:highlight>
                <a:schemeClr val="lt1"/>
              </a:highlight>
              <a:latin typeface="Georgia"/>
              <a:ea typeface="Georgia"/>
              <a:cs typeface="Georgia"/>
              <a:sym typeface="Georgia"/>
            </a:endParaRPr>
          </a:p>
          <a:p>
            <a:pPr indent="0" lvl="0" marL="0" rtl="0" algn="l">
              <a:lnSpc>
                <a:spcPct val="158000"/>
              </a:lnSpc>
              <a:spcBef>
                <a:spcPts val="3200"/>
              </a:spcBef>
              <a:spcAft>
                <a:spcPts val="0"/>
              </a:spcAft>
              <a:buClr>
                <a:schemeClr val="dk1"/>
              </a:buClr>
              <a:buSzPts val="1100"/>
              <a:buFont typeface="Arial"/>
              <a:buNone/>
            </a:pPr>
            <a:r>
              <a:rPr lang="en" sz="1200">
                <a:solidFill>
                  <a:schemeClr val="dk1"/>
                </a:solidFill>
                <a:highlight>
                  <a:schemeClr val="lt1"/>
                </a:highlight>
                <a:latin typeface="Georgia"/>
                <a:ea typeface="Georgia"/>
                <a:cs typeface="Georgia"/>
                <a:sym typeface="Georgia"/>
              </a:rPr>
              <a:t>While in command mode (press </a:t>
            </a:r>
            <a:r>
              <a:rPr lang="en" sz="1200">
                <a:solidFill>
                  <a:schemeClr val="dk1"/>
                </a:solidFill>
                <a:highlight>
                  <a:schemeClr val="lt1"/>
                </a:highlight>
                <a:latin typeface="Courier New"/>
                <a:ea typeface="Courier New"/>
                <a:cs typeface="Courier New"/>
                <a:sym typeface="Courier New"/>
              </a:rPr>
              <a:t>Esc</a:t>
            </a:r>
            <a:r>
              <a:rPr lang="en" sz="1200">
                <a:solidFill>
                  <a:schemeClr val="dk1"/>
                </a:solidFill>
                <a:highlight>
                  <a:schemeClr val="lt1"/>
                </a:highlight>
                <a:latin typeface="Georgia"/>
                <a:ea typeface="Georgia"/>
                <a:cs typeface="Georgia"/>
                <a:sym typeface="Georgia"/>
              </a:rPr>
              <a:t> to activate):</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320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Enter</a:t>
            </a:r>
            <a:r>
              <a:rPr lang="en" sz="1200">
                <a:solidFill>
                  <a:schemeClr val="dk1"/>
                </a:solidFill>
                <a:highlight>
                  <a:schemeClr val="lt1"/>
                </a:highlight>
                <a:latin typeface="Georgia"/>
                <a:ea typeface="Georgia"/>
                <a:cs typeface="Georgia"/>
                <a:sym typeface="Georgia"/>
              </a:rPr>
              <a:t> take you into edit mode</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H</a:t>
            </a:r>
            <a:r>
              <a:rPr lang="en" sz="1200">
                <a:solidFill>
                  <a:schemeClr val="dk1"/>
                </a:solidFill>
                <a:highlight>
                  <a:schemeClr val="lt1"/>
                </a:highlight>
                <a:latin typeface="Georgia"/>
                <a:ea typeface="Georgia"/>
                <a:cs typeface="Georgia"/>
                <a:sym typeface="Georgia"/>
              </a:rPr>
              <a:t> show all shortcuts</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Up</a:t>
            </a:r>
            <a:r>
              <a:rPr lang="en" sz="1200">
                <a:solidFill>
                  <a:schemeClr val="dk1"/>
                </a:solidFill>
                <a:highlight>
                  <a:schemeClr val="lt1"/>
                </a:highlight>
                <a:latin typeface="Georgia"/>
                <a:ea typeface="Georgia"/>
                <a:cs typeface="Georgia"/>
                <a:sym typeface="Georgia"/>
              </a:rPr>
              <a:t> select cell above</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Down</a:t>
            </a:r>
            <a:r>
              <a:rPr lang="en" sz="1200">
                <a:solidFill>
                  <a:schemeClr val="dk1"/>
                </a:solidFill>
                <a:highlight>
                  <a:schemeClr val="lt1"/>
                </a:highlight>
                <a:latin typeface="Georgia"/>
                <a:ea typeface="Georgia"/>
                <a:cs typeface="Georgia"/>
                <a:sym typeface="Georgia"/>
              </a:rPr>
              <a:t> select cell below</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Shift + Up</a:t>
            </a:r>
            <a:r>
              <a:rPr lang="en" sz="1200">
                <a:solidFill>
                  <a:schemeClr val="dk1"/>
                </a:solidFill>
                <a:highlight>
                  <a:schemeClr val="lt1"/>
                </a:highlight>
                <a:latin typeface="Georgia"/>
                <a:ea typeface="Georgia"/>
                <a:cs typeface="Georgia"/>
                <a:sym typeface="Georgia"/>
              </a:rPr>
              <a:t> extend selected cells above</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Shift + Down</a:t>
            </a:r>
            <a:r>
              <a:rPr lang="en" sz="1200">
                <a:solidFill>
                  <a:schemeClr val="dk1"/>
                </a:solidFill>
                <a:highlight>
                  <a:schemeClr val="lt1"/>
                </a:highlight>
                <a:latin typeface="Georgia"/>
                <a:ea typeface="Georgia"/>
                <a:cs typeface="Georgia"/>
                <a:sym typeface="Georgia"/>
              </a:rPr>
              <a:t> extend selected cells below</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A</a:t>
            </a:r>
            <a:r>
              <a:rPr lang="en" sz="1200">
                <a:solidFill>
                  <a:schemeClr val="dk1"/>
                </a:solidFill>
                <a:highlight>
                  <a:schemeClr val="lt1"/>
                </a:highlight>
                <a:latin typeface="Georgia"/>
                <a:ea typeface="Georgia"/>
                <a:cs typeface="Georgia"/>
                <a:sym typeface="Georgia"/>
              </a:rPr>
              <a:t> insert cell above</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B</a:t>
            </a:r>
            <a:r>
              <a:rPr lang="en" sz="1200">
                <a:solidFill>
                  <a:schemeClr val="dk1"/>
                </a:solidFill>
                <a:highlight>
                  <a:schemeClr val="lt1"/>
                </a:highlight>
                <a:latin typeface="Georgia"/>
                <a:ea typeface="Georgia"/>
                <a:cs typeface="Georgia"/>
                <a:sym typeface="Georgia"/>
              </a:rPr>
              <a:t> insert cell below</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X</a:t>
            </a:r>
            <a:r>
              <a:rPr lang="en" sz="1200">
                <a:solidFill>
                  <a:schemeClr val="dk1"/>
                </a:solidFill>
                <a:highlight>
                  <a:schemeClr val="lt1"/>
                </a:highlight>
                <a:latin typeface="Georgia"/>
                <a:ea typeface="Georgia"/>
                <a:cs typeface="Georgia"/>
                <a:sym typeface="Georgia"/>
              </a:rPr>
              <a:t> cut selected cells</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C</a:t>
            </a:r>
            <a:r>
              <a:rPr lang="en" sz="1200">
                <a:solidFill>
                  <a:schemeClr val="dk1"/>
                </a:solidFill>
                <a:highlight>
                  <a:schemeClr val="lt1"/>
                </a:highlight>
                <a:latin typeface="Georgia"/>
                <a:ea typeface="Georgia"/>
                <a:cs typeface="Georgia"/>
                <a:sym typeface="Georgia"/>
              </a:rPr>
              <a:t> copy selected cells</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V</a:t>
            </a:r>
            <a:r>
              <a:rPr lang="en" sz="1200">
                <a:solidFill>
                  <a:schemeClr val="dk1"/>
                </a:solidFill>
                <a:highlight>
                  <a:schemeClr val="lt1"/>
                </a:highlight>
                <a:latin typeface="Georgia"/>
                <a:ea typeface="Georgia"/>
                <a:cs typeface="Georgia"/>
                <a:sym typeface="Georgia"/>
              </a:rPr>
              <a:t> paste cells below</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Shift + V</a:t>
            </a:r>
            <a:r>
              <a:rPr lang="en" sz="1200">
                <a:solidFill>
                  <a:schemeClr val="dk1"/>
                </a:solidFill>
                <a:highlight>
                  <a:schemeClr val="lt1"/>
                </a:highlight>
                <a:latin typeface="Georgia"/>
                <a:ea typeface="Georgia"/>
                <a:cs typeface="Georgia"/>
                <a:sym typeface="Georgia"/>
              </a:rPr>
              <a:t> paste cells above</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D, D (press the key twice)</a:t>
            </a:r>
            <a:r>
              <a:rPr lang="en" sz="1200">
                <a:solidFill>
                  <a:schemeClr val="dk1"/>
                </a:solidFill>
                <a:highlight>
                  <a:schemeClr val="lt1"/>
                </a:highlight>
                <a:latin typeface="Georgia"/>
                <a:ea typeface="Georgia"/>
                <a:cs typeface="Georgia"/>
                <a:sym typeface="Georgia"/>
              </a:rPr>
              <a:t> delete selected cells</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Z</a:t>
            </a:r>
            <a:r>
              <a:rPr lang="en" sz="1200">
                <a:solidFill>
                  <a:schemeClr val="dk1"/>
                </a:solidFill>
                <a:highlight>
                  <a:schemeClr val="lt1"/>
                </a:highlight>
                <a:latin typeface="Georgia"/>
                <a:ea typeface="Georgia"/>
                <a:cs typeface="Georgia"/>
                <a:sym typeface="Georgia"/>
              </a:rPr>
              <a:t> undo cell deletion</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S</a:t>
            </a:r>
            <a:r>
              <a:rPr lang="en" sz="1200">
                <a:solidFill>
                  <a:schemeClr val="dk1"/>
                </a:solidFill>
                <a:highlight>
                  <a:schemeClr val="lt1"/>
                </a:highlight>
                <a:latin typeface="Georgia"/>
                <a:ea typeface="Georgia"/>
                <a:cs typeface="Georgia"/>
                <a:sym typeface="Georgia"/>
              </a:rPr>
              <a:t> Save and Checkpoint</a:t>
            </a:r>
            <a:endParaRPr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Y</a:t>
            </a:r>
            <a:r>
              <a:rPr lang="en" sz="1200">
                <a:solidFill>
                  <a:schemeClr val="dk1"/>
                </a:solidFill>
                <a:highlight>
                  <a:schemeClr val="lt1"/>
                </a:highlight>
                <a:latin typeface="Georgia"/>
                <a:ea typeface="Georgia"/>
                <a:cs typeface="Georgia"/>
                <a:sym typeface="Georgia"/>
              </a:rPr>
              <a:t> change the cell type to </a:t>
            </a:r>
            <a:r>
              <a:rPr i="1" lang="en" sz="1200">
                <a:solidFill>
                  <a:schemeClr val="dk1"/>
                </a:solidFill>
                <a:highlight>
                  <a:schemeClr val="lt1"/>
                </a:highlight>
                <a:latin typeface="Georgia"/>
                <a:ea typeface="Georgia"/>
                <a:cs typeface="Georgia"/>
                <a:sym typeface="Georgia"/>
              </a:rPr>
              <a:t>Code</a:t>
            </a:r>
            <a:endParaRPr i="1"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M</a:t>
            </a:r>
            <a:r>
              <a:rPr lang="en" sz="1200">
                <a:solidFill>
                  <a:schemeClr val="dk1"/>
                </a:solidFill>
                <a:highlight>
                  <a:schemeClr val="lt1"/>
                </a:highlight>
                <a:latin typeface="Georgia"/>
                <a:ea typeface="Georgia"/>
                <a:cs typeface="Georgia"/>
                <a:sym typeface="Georgia"/>
              </a:rPr>
              <a:t> change the cell type to </a:t>
            </a:r>
            <a:r>
              <a:rPr i="1" lang="en" sz="1200">
                <a:solidFill>
                  <a:schemeClr val="dk1"/>
                </a:solidFill>
                <a:highlight>
                  <a:schemeClr val="lt1"/>
                </a:highlight>
                <a:latin typeface="Georgia"/>
                <a:ea typeface="Georgia"/>
                <a:cs typeface="Georgia"/>
                <a:sym typeface="Georgia"/>
              </a:rPr>
              <a:t>Markdown</a:t>
            </a:r>
            <a:endParaRPr i="1" sz="1200">
              <a:solidFill>
                <a:schemeClr val="dk1"/>
              </a:solidFill>
              <a:highlight>
                <a:schemeClr val="lt1"/>
              </a:highlight>
              <a:latin typeface="Georgia"/>
              <a:ea typeface="Georgia"/>
              <a:cs typeface="Georgia"/>
              <a:sym typeface="Georgia"/>
            </a:endParaRPr>
          </a:p>
          <a:p>
            <a:pPr indent="-304800" lvl="0" marL="749300" rtl="0" algn="l">
              <a:lnSpc>
                <a:spcPct val="158000"/>
              </a:lnSpc>
              <a:spcBef>
                <a:spcPts val="0"/>
              </a:spcBef>
              <a:spcAft>
                <a:spcPts val="0"/>
              </a:spcAft>
              <a:buClr>
                <a:schemeClr val="dk1"/>
              </a:buClr>
              <a:buSzPts val="1200"/>
              <a:buFont typeface="Georgia"/>
              <a:buChar char="●"/>
            </a:pPr>
            <a:r>
              <a:rPr lang="en" sz="1200">
                <a:solidFill>
                  <a:schemeClr val="dk1"/>
                </a:solidFill>
                <a:highlight>
                  <a:schemeClr val="lt1"/>
                </a:highlight>
                <a:latin typeface="Courier New"/>
                <a:ea typeface="Courier New"/>
                <a:cs typeface="Courier New"/>
                <a:sym typeface="Courier New"/>
              </a:rPr>
              <a:t>P</a:t>
            </a:r>
            <a:r>
              <a:rPr lang="en" sz="1200">
                <a:solidFill>
                  <a:schemeClr val="dk1"/>
                </a:solidFill>
                <a:highlight>
                  <a:schemeClr val="lt1"/>
                </a:highlight>
                <a:latin typeface="Georgia"/>
                <a:ea typeface="Georgia"/>
                <a:cs typeface="Georgia"/>
                <a:sym typeface="Georgia"/>
              </a:rPr>
              <a:t> open the command palette.</a:t>
            </a:r>
            <a:br>
              <a:rPr lang="en" sz="1200">
                <a:solidFill>
                  <a:schemeClr val="dk1"/>
                </a:solidFill>
                <a:highlight>
                  <a:schemeClr val="lt1"/>
                </a:highlight>
                <a:latin typeface="Georgia"/>
                <a:ea typeface="Georgia"/>
                <a:cs typeface="Georgia"/>
                <a:sym typeface="Georgia"/>
              </a:rPr>
            </a:br>
            <a:r>
              <a:rPr lang="en" sz="1200">
                <a:solidFill>
                  <a:schemeClr val="dk1"/>
                </a:solidFill>
                <a:highlight>
                  <a:schemeClr val="lt1"/>
                </a:highlight>
                <a:latin typeface="Georgia"/>
                <a:ea typeface="Georgia"/>
                <a:cs typeface="Georgia"/>
                <a:sym typeface="Georgia"/>
              </a:rPr>
              <a:t>This dialog helps you </a:t>
            </a:r>
            <a:r>
              <a:rPr b="1" lang="en" sz="1200">
                <a:solidFill>
                  <a:schemeClr val="dk1"/>
                </a:solidFill>
                <a:highlight>
                  <a:schemeClr val="lt1"/>
                </a:highlight>
                <a:latin typeface="Georgia"/>
                <a:ea typeface="Georgia"/>
                <a:cs typeface="Georgia"/>
                <a:sym typeface="Georgia"/>
              </a:rPr>
              <a:t>run any command by name</a:t>
            </a:r>
            <a:r>
              <a:rPr lang="en" sz="1200">
                <a:solidFill>
                  <a:schemeClr val="dk1"/>
                </a:solidFill>
                <a:highlight>
                  <a:schemeClr val="lt1"/>
                </a:highlight>
                <a:latin typeface="Georgia"/>
                <a:ea typeface="Georgia"/>
                <a:cs typeface="Georgia"/>
                <a:sym typeface="Georgia"/>
              </a:rPr>
              <a:t>. It’s really useful if you don’t know some shortcut or when you don’t have a shortcut for the wanted command.</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72f20fcbfa_0_3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72f20fcbfa_0_3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1.3</a:t>
            </a:r>
            <a:endParaRPr b="1" sz="1200">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 Id="rId4"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5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4.pn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4.png"/><Relationship Id="rId4" Type="http://schemas.openxmlformats.org/officeDocument/2006/relationships/image" Target="../media/image7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8.png"/><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4.png"/><Relationship Id="rId4"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5.pn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4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5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53.png"/><Relationship Id="rId6" Type="http://schemas.openxmlformats.org/officeDocument/2006/relationships/image" Target="../media/image5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56.png"/><Relationship Id="rId4" Type="http://schemas.openxmlformats.org/officeDocument/2006/relationships/image" Target="../media/image71.png"/><Relationship Id="rId5" Type="http://schemas.openxmlformats.org/officeDocument/2006/relationships/image" Target="../media/image6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64.png"/><Relationship Id="rId6" Type="http://schemas.openxmlformats.org/officeDocument/2006/relationships/image" Target="../media/image6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68.png"/><Relationship Id="rId4" Type="http://schemas.openxmlformats.org/officeDocument/2006/relationships/image" Target="../media/image66.png"/><Relationship Id="rId5" Type="http://schemas.openxmlformats.org/officeDocument/2006/relationships/image" Target="../media/image6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69.png"/><Relationship Id="rId4" Type="http://schemas.openxmlformats.org/officeDocument/2006/relationships/image" Target="../media/image72.png"/><Relationship Id="rId5" Type="http://schemas.openxmlformats.org/officeDocument/2006/relationships/image" Target="../media/image75.png"/><Relationship Id="rId6" Type="http://schemas.openxmlformats.org/officeDocument/2006/relationships/image" Target="../media/image82.png"/><Relationship Id="rId7" Type="http://schemas.openxmlformats.org/officeDocument/2006/relationships/image" Target="../media/image7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74.png"/><Relationship Id="rId6" Type="http://schemas.openxmlformats.org/officeDocument/2006/relationships/image" Target="../media/image79.png"/><Relationship Id="rId7" Type="http://schemas.openxmlformats.org/officeDocument/2006/relationships/image" Target="../media/image7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90.png"/><Relationship Id="rId4" Type="http://schemas.openxmlformats.org/officeDocument/2006/relationships/image" Target="../media/image87.png"/><Relationship Id="rId5" Type="http://schemas.openxmlformats.org/officeDocument/2006/relationships/image" Target="../media/image8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84.png"/><Relationship Id="rId4" Type="http://schemas.openxmlformats.org/officeDocument/2006/relationships/image" Target="../media/image86.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88.png"/><Relationship Id="rId8" Type="http://schemas.openxmlformats.org/officeDocument/2006/relationships/image" Target="../media/image8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107.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10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97.png"/><Relationship Id="rId4" Type="http://schemas.openxmlformats.org/officeDocument/2006/relationships/image" Target="../media/image100.png"/><Relationship Id="rId5" Type="http://schemas.openxmlformats.org/officeDocument/2006/relationships/image" Target="../media/image102.png"/><Relationship Id="rId6" Type="http://schemas.openxmlformats.org/officeDocument/2006/relationships/image" Target="../media/image9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12.png"/><Relationship Id="rId5" Type="http://schemas.openxmlformats.org/officeDocument/2006/relationships/image" Target="../media/image99.png"/><Relationship Id="rId6" Type="http://schemas.openxmlformats.org/officeDocument/2006/relationships/image" Target="../media/image101.png"/><Relationship Id="rId7" Type="http://schemas.openxmlformats.org/officeDocument/2006/relationships/image" Target="../media/image106.png"/><Relationship Id="rId8" Type="http://schemas.openxmlformats.org/officeDocument/2006/relationships/image" Target="../media/image1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09.png"/><Relationship Id="rId4" Type="http://schemas.openxmlformats.org/officeDocument/2006/relationships/image" Target="../media/image110.png"/><Relationship Id="rId9"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 Id="rId3" Type="http://schemas.openxmlformats.org/officeDocument/2006/relationships/image" Target="../media/image12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0" name="Shape 60"/>
        <p:cNvGrpSpPr/>
        <p:nvPr/>
      </p:nvGrpSpPr>
      <p:grpSpPr>
        <a:xfrm>
          <a:off x="0" y="0"/>
          <a:ext cx="0" cy="0"/>
          <a:chOff x="0" y="0"/>
          <a:chExt cx="0" cy="0"/>
        </a:xfrm>
      </p:grpSpPr>
      <p:sp>
        <p:nvSpPr>
          <p:cNvPr id="61" name="Google Shape;61;p1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4" name="Google Shape;64;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 name="Google Shape;67;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8" name="Google Shape;68;p1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3" name="Google Shape;73;p1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4" name="Google Shape;74;p1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5" name="Google Shape;75;p1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76" name="Google Shape;76;p1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77" name="Google Shape;77;p1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78" name="Google Shape;78;p1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9" name="Shape 79"/>
        <p:cNvGrpSpPr/>
        <p:nvPr/>
      </p:nvGrpSpPr>
      <p:grpSpPr>
        <a:xfrm>
          <a:off x="0" y="0"/>
          <a:ext cx="0" cy="0"/>
          <a:chOff x="0" y="0"/>
          <a:chExt cx="0" cy="0"/>
        </a:xfrm>
      </p:grpSpPr>
      <p:sp>
        <p:nvSpPr>
          <p:cNvPr id="80" name="Google Shape;80;p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82" name="Google Shape;82;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6" name="Google Shape;86;p1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9" name="Google Shape;89;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93" name="Google Shape;93;p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94" name="Google Shape;94;p1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5" name="Google Shape;95;p1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 name="Google Shape;98;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0" name="Google Shape;100;p1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3" name="Google Shape;10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5" name="Google Shape;105;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6" name="Google Shape;106;p1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7" name="Shape 107"/>
        <p:cNvGrpSpPr/>
        <p:nvPr/>
      </p:nvGrpSpPr>
      <p:grpSpPr>
        <a:xfrm>
          <a:off x="0" y="0"/>
          <a:ext cx="0" cy="0"/>
          <a:chOff x="0" y="0"/>
          <a:chExt cx="0" cy="0"/>
        </a:xfrm>
      </p:grpSpPr>
      <p:pic>
        <p:nvPicPr>
          <p:cNvPr id="108" name="Google Shape;108;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 name="Google Shape;10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1" name="Google Shape;111;p18"/>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12" name="Google Shape;112;p1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9"/>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22" name="Google Shape;122;p2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124" name="Google Shape;124;p2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5" name="Google Shape;125;p2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26" name="Google Shape;126;p2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2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2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29" name="Google Shape;129;p21"/>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0" name="Shape 130"/>
        <p:cNvGrpSpPr/>
        <p:nvPr/>
      </p:nvGrpSpPr>
      <p:grpSpPr>
        <a:xfrm>
          <a:off x="0" y="0"/>
          <a:ext cx="0" cy="0"/>
          <a:chOff x="0" y="0"/>
          <a:chExt cx="0" cy="0"/>
        </a:xfrm>
      </p:grpSpPr>
      <p:pic>
        <p:nvPicPr>
          <p:cNvPr id="131" name="Google Shape;131;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2" name="Google Shape;132;p2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34" name="Google Shape;134;p2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5" name="Google Shape;135;p2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2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2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38" name="Google Shape;138;p22"/>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39" name="Google Shape;139;p2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40" name="Shape 140"/>
        <p:cNvGrpSpPr/>
        <p:nvPr/>
      </p:nvGrpSpPr>
      <p:grpSpPr>
        <a:xfrm>
          <a:off x="0" y="0"/>
          <a:ext cx="0" cy="0"/>
          <a:chOff x="0" y="0"/>
          <a:chExt cx="0" cy="0"/>
        </a:xfrm>
      </p:grpSpPr>
      <p:pic>
        <p:nvPicPr>
          <p:cNvPr id="141" name="Google Shape;14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2" name="Google Shape;142;p2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44" name="Google Shape;144;p2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45" name="Google Shape;145;p2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2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48" name="Google Shape;148;p23"/>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49" name="Google Shape;149;p2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50" name="Shape 150"/>
        <p:cNvGrpSpPr/>
        <p:nvPr/>
      </p:nvGrpSpPr>
      <p:grpSpPr>
        <a:xfrm>
          <a:off x="0" y="0"/>
          <a:ext cx="0" cy="0"/>
          <a:chOff x="0" y="0"/>
          <a:chExt cx="0" cy="0"/>
        </a:xfrm>
      </p:grpSpPr>
      <p:pic>
        <p:nvPicPr>
          <p:cNvPr id="151" name="Google Shape;15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2" name="Google Shape;152;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54" name="Google Shape;154;p24"/>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55" name="Google Shape;155;p2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56" name="Google Shape;156;p2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9" name="Google Shape;159;p2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60" name="Shape 160"/>
        <p:cNvGrpSpPr/>
        <p:nvPr/>
      </p:nvGrpSpPr>
      <p:grpSpPr>
        <a:xfrm>
          <a:off x="0" y="0"/>
          <a:ext cx="0" cy="0"/>
          <a:chOff x="0" y="0"/>
          <a:chExt cx="0" cy="0"/>
        </a:xfrm>
      </p:grpSpPr>
      <p:pic>
        <p:nvPicPr>
          <p:cNvPr id="161" name="Google Shape;161;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2" name="Google Shape;162;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4" name="Google Shape;164;p2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65" name="Google Shape;165;p2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68" name="Google Shape;168;p2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169" name="Google Shape;169;p25"/>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70" name="Shape 170"/>
        <p:cNvGrpSpPr/>
        <p:nvPr/>
      </p:nvGrpSpPr>
      <p:grpSpPr>
        <a:xfrm>
          <a:off x="0" y="0"/>
          <a:ext cx="0" cy="0"/>
          <a:chOff x="0" y="0"/>
          <a:chExt cx="0" cy="0"/>
        </a:xfrm>
      </p:grpSpPr>
      <p:pic>
        <p:nvPicPr>
          <p:cNvPr id="171" name="Google Shape;171;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72" name="Google Shape;172;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74" name="Google Shape;174;p2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75" name="Google Shape;175;p2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78" name="Google Shape;178;p2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179" name="Google Shape;179;p26"/>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180" name="Shape 180"/>
        <p:cNvGrpSpPr/>
        <p:nvPr/>
      </p:nvGrpSpPr>
      <p:grpSpPr>
        <a:xfrm>
          <a:off x="0" y="0"/>
          <a:ext cx="0" cy="0"/>
          <a:chOff x="0" y="0"/>
          <a:chExt cx="0" cy="0"/>
        </a:xfrm>
      </p:grpSpPr>
      <p:pic>
        <p:nvPicPr>
          <p:cNvPr id="181" name="Google Shape;181;p27"/>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182" name="Google Shape;182;p27"/>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183" name="Google Shape;183;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7"/>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85" name="Google Shape;185;p2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86" name="Google Shape;186;p27"/>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187" name="Google Shape;187;p2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88" name="Google Shape;188;p27"/>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 name="Google Shape;189;p27"/>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90" name="Shape 190"/>
        <p:cNvGrpSpPr/>
        <p:nvPr/>
      </p:nvGrpSpPr>
      <p:grpSpPr>
        <a:xfrm>
          <a:off x="0" y="0"/>
          <a:ext cx="0" cy="0"/>
          <a:chOff x="0" y="0"/>
          <a:chExt cx="0" cy="0"/>
        </a:xfrm>
      </p:grpSpPr>
      <p:pic>
        <p:nvPicPr>
          <p:cNvPr id="191" name="Google Shape;191;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2" name="Google Shape;192;p2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3" name="Google Shape;193;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95" name="Shape 195"/>
        <p:cNvGrpSpPr/>
        <p:nvPr/>
      </p:nvGrpSpPr>
      <p:grpSpPr>
        <a:xfrm>
          <a:off x="0" y="0"/>
          <a:ext cx="0" cy="0"/>
          <a:chOff x="0" y="0"/>
          <a:chExt cx="0" cy="0"/>
        </a:xfrm>
      </p:grpSpPr>
      <p:pic>
        <p:nvPicPr>
          <p:cNvPr id="196" name="Google Shape;196;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7" name="Google Shape;197;p2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8" name="Google Shape;19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00" name="Shape 200"/>
        <p:cNvGrpSpPr/>
        <p:nvPr/>
      </p:nvGrpSpPr>
      <p:grpSpPr>
        <a:xfrm>
          <a:off x="0" y="0"/>
          <a:ext cx="0" cy="0"/>
          <a:chOff x="0" y="0"/>
          <a:chExt cx="0" cy="0"/>
        </a:xfrm>
      </p:grpSpPr>
      <p:sp>
        <p:nvSpPr>
          <p:cNvPr id="201" name="Google Shape;20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 name="Google Shape;207;p3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208" name="Shape 208"/>
        <p:cNvGrpSpPr/>
        <p:nvPr/>
      </p:nvGrpSpPr>
      <p:grpSpPr>
        <a:xfrm>
          <a:off x="0" y="0"/>
          <a:ext cx="0" cy="0"/>
          <a:chOff x="0" y="0"/>
          <a:chExt cx="0" cy="0"/>
        </a:xfrm>
      </p:grpSpPr>
      <p:pic>
        <p:nvPicPr>
          <p:cNvPr id="209" name="Google Shape;209;p3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10" name="Google Shape;210;p3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 name="Google Shape;211;p3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2" name="Google Shape;212;p3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5" name="Google Shape;21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16" name="Google Shape;216;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3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218" name="Shape 218"/>
        <p:cNvGrpSpPr/>
        <p:nvPr/>
      </p:nvGrpSpPr>
      <p:grpSpPr>
        <a:xfrm>
          <a:off x="0" y="0"/>
          <a:ext cx="0" cy="0"/>
          <a:chOff x="0" y="0"/>
          <a:chExt cx="0" cy="0"/>
        </a:xfrm>
      </p:grpSpPr>
      <p:pic>
        <p:nvPicPr>
          <p:cNvPr id="219" name="Google Shape;219;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0" name="Google Shape;220;p3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1" name="Google Shape;221;p3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22" name="Google Shape;22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224" name="Shape 224"/>
        <p:cNvGrpSpPr/>
        <p:nvPr/>
      </p:nvGrpSpPr>
      <p:grpSpPr>
        <a:xfrm>
          <a:off x="0" y="0"/>
          <a:ext cx="0" cy="0"/>
          <a:chOff x="0" y="0"/>
          <a:chExt cx="0" cy="0"/>
        </a:xfrm>
      </p:grpSpPr>
      <p:pic>
        <p:nvPicPr>
          <p:cNvPr id="225" name="Google Shape;225;p3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26" name="Google Shape;226;p3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3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30" name="Google Shape;230;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1" name="Google Shape;231;p3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32" name="Google Shape;232;p3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233" name="Shape 233"/>
        <p:cNvGrpSpPr/>
        <p:nvPr/>
      </p:nvGrpSpPr>
      <p:grpSpPr>
        <a:xfrm>
          <a:off x="0" y="0"/>
          <a:ext cx="0" cy="0"/>
          <a:chOff x="0" y="0"/>
          <a:chExt cx="0" cy="0"/>
        </a:xfrm>
      </p:grpSpPr>
      <p:pic>
        <p:nvPicPr>
          <p:cNvPr id="234" name="Google Shape;234;p3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35" name="Google Shape;235;p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37" name="Google Shape;237;p3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 name="Google Shape;238;p3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40" name="Google Shape;240;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3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42" name="Google Shape;242;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3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244" name="Shape 244"/>
        <p:cNvGrpSpPr/>
        <p:nvPr/>
      </p:nvGrpSpPr>
      <p:grpSpPr>
        <a:xfrm>
          <a:off x="0" y="0"/>
          <a:ext cx="0" cy="0"/>
          <a:chOff x="0" y="0"/>
          <a:chExt cx="0" cy="0"/>
        </a:xfrm>
      </p:grpSpPr>
      <p:pic>
        <p:nvPicPr>
          <p:cNvPr id="245" name="Google Shape;245;p3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46" name="Google Shape;246;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 name="Google Shape;24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 name="Google Shape;24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 name="Google Shape;250;p3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51" name="Google Shape;251;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3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254" name="Shape 254"/>
        <p:cNvGrpSpPr/>
        <p:nvPr/>
      </p:nvGrpSpPr>
      <p:grpSpPr>
        <a:xfrm>
          <a:off x="0" y="0"/>
          <a:ext cx="0" cy="0"/>
          <a:chOff x="0" y="0"/>
          <a:chExt cx="0" cy="0"/>
        </a:xfrm>
      </p:grpSpPr>
      <p:pic>
        <p:nvPicPr>
          <p:cNvPr id="255" name="Google Shape;255;p3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6" name="Google Shape;256;p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58" name="Google Shape;258;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3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 name="Google Shape;260;p3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3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62" name="Google Shape;262;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3" name="Google Shape;263;p3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264" name="Shape 264"/>
        <p:cNvGrpSpPr/>
        <p:nvPr/>
      </p:nvGrpSpPr>
      <p:grpSpPr>
        <a:xfrm>
          <a:off x="0" y="0"/>
          <a:ext cx="0" cy="0"/>
          <a:chOff x="0" y="0"/>
          <a:chExt cx="0" cy="0"/>
        </a:xfrm>
      </p:grpSpPr>
      <p:sp>
        <p:nvSpPr>
          <p:cNvPr id="265" name="Google Shape;265;p3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7" name="Google Shape;26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 name="Google Shape;268;p3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69" name="Google Shape;269;p3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 name="Google Shape;270;p3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 name="Google Shape;271;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 name="Google Shape;272;p3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3" name="Google Shape;273;p3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274" name="Shape 274"/>
        <p:cNvGrpSpPr/>
        <p:nvPr/>
      </p:nvGrpSpPr>
      <p:grpSpPr>
        <a:xfrm>
          <a:off x="0" y="0"/>
          <a:ext cx="0" cy="0"/>
          <a:chOff x="0" y="0"/>
          <a:chExt cx="0" cy="0"/>
        </a:xfrm>
      </p:grpSpPr>
      <p:pic>
        <p:nvPicPr>
          <p:cNvPr id="275" name="Google Shape;275;p3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76" name="Google Shape;276;p3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78" name="Google Shape;278;p3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80" name="Google Shape;28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3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3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83" name="Google Shape;283;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3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285" name="Shape 285"/>
        <p:cNvGrpSpPr/>
        <p:nvPr/>
      </p:nvGrpSpPr>
      <p:grpSpPr>
        <a:xfrm>
          <a:off x="0" y="0"/>
          <a:ext cx="0" cy="0"/>
          <a:chOff x="0" y="0"/>
          <a:chExt cx="0" cy="0"/>
        </a:xfrm>
      </p:grpSpPr>
      <p:sp>
        <p:nvSpPr>
          <p:cNvPr id="286" name="Google Shape;286;p3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7" name="Google Shape;28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8" name="Google Shape;28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89" name="Google Shape;289;p3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90" name="Google Shape;290;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 name="Google Shape;291;p3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2" name="Google Shape;292;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3" name="Google Shape;293;p3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3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295" name="Shape 295"/>
        <p:cNvGrpSpPr/>
        <p:nvPr/>
      </p:nvGrpSpPr>
      <p:grpSpPr>
        <a:xfrm>
          <a:off x="0" y="0"/>
          <a:ext cx="0" cy="0"/>
          <a:chOff x="0" y="0"/>
          <a:chExt cx="0" cy="0"/>
        </a:xfrm>
      </p:grpSpPr>
      <p:sp>
        <p:nvSpPr>
          <p:cNvPr id="296" name="Google Shape;296;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9" name="Google Shape;29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1" name="Google Shape;30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2" name="Google Shape;30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3" name="Google Shape;303;p40"/>
          <p:cNvGrpSpPr/>
          <p:nvPr/>
        </p:nvGrpSpPr>
        <p:grpSpPr>
          <a:xfrm>
            <a:off x="457200" y="1378813"/>
            <a:ext cx="776889" cy="621300"/>
            <a:chOff x="457200" y="1378813"/>
            <a:chExt cx="776889" cy="621300"/>
          </a:xfrm>
        </p:grpSpPr>
        <p:sp>
          <p:nvSpPr>
            <p:cNvPr id="304" name="Google Shape;304;p4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5" name="Google Shape;305;p4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40"/>
          <p:cNvGrpSpPr/>
          <p:nvPr/>
        </p:nvGrpSpPr>
        <p:grpSpPr>
          <a:xfrm>
            <a:off x="457200" y="2228725"/>
            <a:ext cx="776889" cy="621300"/>
            <a:chOff x="457200" y="1378813"/>
            <a:chExt cx="776889" cy="621300"/>
          </a:xfrm>
        </p:grpSpPr>
        <p:sp>
          <p:nvSpPr>
            <p:cNvPr id="307" name="Google Shape;307;p4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8" name="Google Shape;308;p4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40"/>
          <p:cNvGrpSpPr/>
          <p:nvPr/>
        </p:nvGrpSpPr>
        <p:grpSpPr>
          <a:xfrm>
            <a:off x="457200" y="3073850"/>
            <a:ext cx="776889" cy="621300"/>
            <a:chOff x="457200" y="1378813"/>
            <a:chExt cx="776889" cy="621300"/>
          </a:xfrm>
        </p:grpSpPr>
        <p:sp>
          <p:nvSpPr>
            <p:cNvPr id="310" name="Google Shape;310;p4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1" name="Google Shape;311;p4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40"/>
          <p:cNvGrpSpPr/>
          <p:nvPr/>
        </p:nvGrpSpPr>
        <p:grpSpPr>
          <a:xfrm>
            <a:off x="457200" y="3923750"/>
            <a:ext cx="776889" cy="621300"/>
            <a:chOff x="457200" y="1378813"/>
            <a:chExt cx="776889" cy="621300"/>
          </a:xfrm>
        </p:grpSpPr>
        <p:sp>
          <p:nvSpPr>
            <p:cNvPr id="313" name="Google Shape;313;p4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4" name="Google Shape;314;p4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40"/>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4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4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322" name="Shape 322"/>
        <p:cNvGrpSpPr/>
        <p:nvPr/>
      </p:nvGrpSpPr>
      <p:grpSpPr>
        <a:xfrm>
          <a:off x="0" y="0"/>
          <a:ext cx="0" cy="0"/>
          <a:chOff x="0" y="0"/>
          <a:chExt cx="0" cy="0"/>
        </a:xfrm>
      </p:grpSpPr>
      <p:sp>
        <p:nvSpPr>
          <p:cNvPr id="323" name="Google Shape;323;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6" name="Google Shape;326;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8" name="Google Shape;32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9" name="Google Shape;329;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0" name="Google Shape;330;p41"/>
          <p:cNvGrpSpPr/>
          <p:nvPr/>
        </p:nvGrpSpPr>
        <p:grpSpPr>
          <a:xfrm>
            <a:off x="457200" y="1300225"/>
            <a:ext cx="776889" cy="621300"/>
            <a:chOff x="457200" y="1378813"/>
            <a:chExt cx="776889" cy="621300"/>
          </a:xfrm>
        </p:grpSpPr>
        <p:sp>
          <p:nvSpPr>
            <p:cNvPr id="331" name="Google Shape;331;p4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2" name="Google Shape;332;p4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41"/>
          <p:cNvGrpSpPr/>
          <p:nvPr/>
        </p:nvGrpSpPr>
        <p:grpSpPr>
          <a:xfrm>
            <a:off x="457200" y="2000125"/>
            <a:ext cx="776889" cy="621300"/>
            <a:chOff x="457200" y="1378813"/>
            <a:chExt cx="776889" cy="621300"/>
          </a:xfrm>
        </p:grpSpPr>
        <p:sp>
          <p:nvSpPr>
            <p:cNvPr id="334" name="Google Shape;334;p4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5" name="Google Shape;335;p4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41"/>
          <p:cNvGrpSpPr/>
          <p:nvPr/>
        </p:nvGrpSpPr>
        <p:grpSpPr>
          <a:xfrm>
            <a:off x="457200" y="2692850"/>
            <a:ext cx="776889" cy="621300"/>
            <a:chOff x="457200" y="1378813"/>
            <a:chExt cx="776889" cy="621300"/>
          </a:xfrm>
        </p:grpSpPr>
        <p:sp>
          <p:nvSpPr>
            <p:cNvPr id="337" name="Google Shape;337;p4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8" name="Google Shape;338;p4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41"/>
          <p:cNvGrpSpPr/>
          <p:nvPr/>
        </p:nvGrpSpPr>
        <p:grpSpPr>
          <a:xfrm>
            <a:off x="457200" y="3390350"/>
            <a:ext cx="776889" cy="621300"/>
            <a:chOff x="457200" y="1378813"/>
            <a:chExt cx="776889" cy="621300"/>
          </a:xfrm>
        </p:grpSpPr>
        <p:sp>
          <p:nvSpPr>
            <p:cNvPr id="340" name="Google Shape;340;p4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1" name="Google Shape;341;p4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4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4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9" name="Google Shape;349;p41"/>
          <p:cNvGrpSpPr/>
          <p:nvPr/>
        </p:nvGrpSpPr>
        <p:grpSpPr>
          <a:xfrm>
            <a:off x="469500" y="4083075"/>
            <a:ext cx="776889" cy="621300"/>
            <a:chOff x="457200" y="1378813"/>
            <a:chExt cx="776889" cy="621300"/>
          </a:xfrm>
        </p:grpSpPr>
        <p:sp>
          <p:nvSpPr>
            <p:cNvPr id="350" name="Google Shape;350;p4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51" name="Google Shape;351;p4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4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354" name="Shape 354"/>
        <p:cNvGrpSpPr/>
        <p:nvPr/>
      </p:nvGrpSpPr>
      <p:grpSpPr>
        <a:xfrm>
          <a:off x="0" y="0"/>
          <a:ext cx="0" cy="0"/>
          <a:chOff x="0" y="0"/>
          <a:chExt cx="0" cy="0"/>
        </a:xfrm>
      </p:grpSpPr>
      <p:sp>
        <p:nvSpPr>
          <p:cNvPr id="355" name="Google Shape;355;p4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9" name="Google Shape;35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0" name="Google Shape;36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1" name="Google Shape;36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2" name="Google Shape;362;p42"/>
          <p:cNvGrpSpPr/>
          <p:nvPr/>
        </p:nvGrpSpPr>
        <p:grpSpPr>
          <a:xfrm>
            <a:off x="457200" y="1237825"/>
            <a:ext cx="776900" cy="486300"/>
            <a:chOff x="457200" y="1466425"/>
            <a:chExt cx="776900" cy="486300"/>
          </a:xfrm>
        </p:grpSpPr>
        <p:sp>
          <p:nvSpPr>
            <p:cNvPr id="363" name="Google Shape;363;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64" name="Google Shape;364;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4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4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42"/>
          <p:cNvGrpSpPr/>
          <p:nvPr/>
        </p:nvGrpSpPr>
        <p:grpSpPr>
          <a:xfrm>
            <a:off x="457200" y="1828900"/>
            <a:ext cx="776900" cy="486300"/>
            <a:chOff x="457200" y="1466425"/>
            <a:chExt cx="776900" cy="486300"/>
          </a:xfrm>
        </p:grpSpPr>
        <p:sp>
          <p:nvSpPr>
            <p:cNvPr id="368" name="Google Shape;368;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69" name="Google Shape;369;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4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42"/>
          <p:cNvGrpSpPr/>
          <p:nvPr/>
        </p:nvGrpSpPr>
        <p:grpSpPr>
          <a:xfrm>
            <a:off x="457200" y="2419975"/>
            <a:ext cx="776900" cy="486300"/>
            <a:chOff x="457200" y="1466425"/>
            <a:chExt cx="776900" cy="486300"/>
          </a:xfrm>
        </p:grpSpPr>
        <p:sp>
          <p:nvSpPr>
            <p:cNvPr id="372" name="Google Shape;372;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3" name="Google Shape;373;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4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42"/>
          <p:cNvGrpSpPr/>
          <p:nvPr/>
        </p:nvGrpSpPr>
        <p:grpSpPr>
          <a:xfrm>
            <a:off x="457200" y="3011050"/>
            <a:ext cx="776900" cy="486300"/>
            <a:chOff x="457200" y="1466425"/>
            <a:chExt cx="776900" cy="486300"/>
          </a:xfrm>
        </p:grpSpPr>
        <p:sp>
          <p:nvSpPr>
            <p:cNvPr id="376" name="Google Shape;376;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7" name="Google Shape;377;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4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42"/>
          <p:cNvGrpSpPr/>
          <p:nvPr/>
        </p:nvGrpSpPr>
        <p:grpSpPr>
          <a:xfrm>
            <a:off x="457200" y="3602137"/>
            <a:ext cx="776900" cy="486300"/>
            <a:chOff x="457200" y="1466425"/>
            <a:chExt cx="776900" cy="486300"/>
          </a:xfrm>
        </p:grpSpPr>
        <p:sp>
          <p:nvSpPr>
            <p:cNvPr id="380" name="Google Shape;380;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81" name="Google Shape;381;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4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42"/>
          <p:cNvGrpSpPr/>
          <p:nvPr/>
        </p:nvGrpSpPr>
        <p:grpSpPr>
          <a:xfrm>
            <a:off x="457200" y="4193262"/>
            <a:ext cx="776900" cy="486300"/>
            <a:chOff x="457200" y="1466425"/>
            <a:chExt cx="776900" cy="486300"/>
          </a:xfrm>
        </p:grpSpPr>
        <p:sp>
          <p:nvSpPr>
            <p:cNvPr id="384" name="Google Shape;384;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85" name="Google Shape;385;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4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4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391" name="Shape 391"/>
        <p:cNvGrpSpPr/>
        <p:nvPr/>
      </p:nvGrpSpPr>
      <p:grpSpPr>
        <a:xfrm>
          <a:off x="0" y="0"/>
          <a:ext cx="0" cy="0"/>
          <a:chOff x="0" y="0"/>
          <a:chExt cx="0" cy="0"/>
        </a:xfrm>
      </p:grpSpPr>
      <p:sp>
        <p:nvSpPr>
          <p:cNvPr id="392" name="Google Shape;392;p4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 name="Google Shape;394;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5" name="Google Shape;395;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6" name="Google Shape;396;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7" name="Google Shape;397;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8" name="Google Shape;398;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99" name="Google Shape;399;p43"/>
          <p:cNvGrpSpPr/>
          <p:nvPr/>
        </p:nvGrpSpPr>
        <p:grpSpPr>
          <a:xfrm>
            <a:off x="457200" y="1237825"/>
            <a:ext cx="776900" cy="486300"/>
            <a:chOff x="457200" y="1466425"/>
            <a:chExt cx="776900" cy="486300"/>
          </a:xfrm>
        </p:grpSpPr>
        <p:sp>
          <p:nvSpPr>
            <p:cNvPr id="400" name="Google Shape;400;p4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01" name="Google Shape;401;p4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4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4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3"/>
          <p:cNvGrpSpPr/>
          <p:nvPr/>
        </p:nvGrpSpPr>
        <p:grpSpPr>
          <a:xfrm>
            <a:off x="457200" y="1828900"/>
            <a:ext cx="776900" cy="486300"/>
            <a:chOff x="457200" y="1466425"/>
            <a:chExt cx="776900" cy="486300"/>
          </a:xfrm>
        </p:grpSpPr>
        <p:sp>
          <p:nvSpPr>
            <p:cNvPr id="405" name="Google Shape;405;p4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06" name="Google Shape;406;p4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43"/>
          <p:cNvGrpSpPr/>
          <p:nvPr/>
        </p:nvGrpSpPr>
        <p:grpSpPr>
          <a:xfrm>
            <a:off x="457200" y="2419975"/>
            <a:ext cx="776900" cy="486300"/>
            <a:chOff x="457200" y="1466425"/>
            <a:chExt cx="776900" cy="486300"/>
          </a:xfrm>
        </p:grpSpPr>
        <p:sp>
          <p:nvSpPr>
            <p:cNvPr id="409" name="Google Shape;409;p4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10" name="Google Shape;410;p4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4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43"/>
          <p:cNvGrpSpPr/>
          <p:nvPr/>
        </p:nvGrpSpPr>
        <p:grpSpPr>
          <a:xfrm>
            <a:off x="457200" y="3011050"/>
            <a:ext cx="776900" cy="486300"/>
            <a:chOff x="457200" y="1466425"/>
            <a:chExt cx="776900" cy="486300"/>
          </a:xfrm>
        </p:grpSpPr>
        <p:sp>
          <p:nvSpPr>
            <p:cNvPr id="413" name="Google Shape;413;p4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14" name="Google Shape;414;p4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4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43"/>
          <p:cNvGrpSpPr/>
          <p:nvPr/>
        </p:nvGrpSpPr>
        <p:grpSpPr>
          <a:xfrm>
            <a:off x="457200" y="3602137"/>
            <a:ext cx="776900" cy="486300"/>
            <a:chOff x="457200" y="1466425"/>
            <a:chExt cx="776900" cy="486300"/>
          </a:xfrm>
        </p:grpSpPr>
        <p:sp>
          <p:nvSpPr>
            <p:cNvPr id="417" name="Google Shape;417;p4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18" name="Google Shape;418;p4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4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3"/>
          <p:cNvGrpSpPr/>
          <p:nvPr/>
        </p:nvGrpSpPr>
        <p:grpSpPr>
          <a:xfrm>
            <a:off x="457200" y="4193262"/>
            <a:ext cx="776900" cy="486300"/>
            <a:chOff x="457200" y="1466425"/>
            <a:chExt cx="776900" cy="486300"/>
          </a:xfrm>
        </p:grpSpPr>
        <p:sp>
          <p:nvSpPr>
            <p:cNvPr id="421" name="Google Shape;421;p4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22" name="Google Shape;422;p4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4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4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4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428" name="Shape 428"/>
        <p:cNvGrpSpPr/>
        <p:nvPr/>
      </p:nvGrpSpPr>
      <p:grpSpPr>
        <a:xfrm>
          <a:off x="0" y="0"/>
          <a:ext cx="0" cy="0"/>
          <a:chOff x="0" y="0"/>
          <a:chExt cx="0" cy="0"/>
        </a:xfrm>
      </p:grpSpPr>
      <p:sp>
        <p:nvSpPr>
          <p:cNvPr id="429" name="Google Shape;429;p4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2" name="Google Shape;432;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3" name="Google Shape;433;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4" name="Google Shape;434;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5" name="Google Shape;435;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6" name="Google Shape;436;p44"/>
          <p:cNvGrpSpPr/>
          <p:nvPr/>
        </p:nvGrpSpPr>
        <p:grpSpPr>
          <a:xfrm>
            <a:off x="457222" y="1149803"/>
            <a:ext cx="713194" cy="446423"/>
            <a:chOff x="457200" y="1466425"/>
            <a:chExt cx="776900" cy="486300"/>
          </a:xfrm>
        </p:grpSpPr>
        <p:sp>
          <p:nvSpPr>
            <p:cNvPr id="437" name="Google Shape;437;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38" name="Google Shape;438;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4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4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44"/>
          <p:cNvGrpSpPr/>
          <p:nvPr/>
        </p:nvGrpSpPr>
        <p:grpSpPr>
          <a:xfrm>
            <a:off x="457222" y="1672428"/>
            <a:ext cx="713194" cy="446423"/>
            <a:chOff x="457200" y="1466425"/>
            <a:chExt cx="776900" cy="486300"/>
          </a:xfrm>
        </p:grpSpPr>
        <p:sp>
          <p:nvSpPr>
            <p:cNvPr id="442" name="Google Shape;442;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43" name="Google Shape;443;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4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4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44"/>
          <p:cNvGrpSpPr/>
          <p:nvPr/>
        </p:nvGrpSpPr>
        <p:grpSpPr>
          <a:xfrm>
            <a:off x="457197" y="2195578"/>
            <a:ext cx="713194" cy="446423"/>
            <a:chOff x="457200" y="1466425"/>
            <a:chExt cx="776900" cy="486300"/>
          </a:xfrm>
        </p:grpSpPr>
        <p:sp>
          <p:nvSpPr>
            <p:cNvPr id="447" name="Google Shape;447;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48" name="Google Shape;448;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4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4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44"/>
          <p:cNvGrpSpPr/>
          <p:nvPr/>
        </p:nvGrpSpPr>
        <p:grpSpPr>
          <a:xfrm>
            <a:off x="457197" y="2718203"/>
            <a:ext cx="713194" cy="446423"/>
            <a:chOff x="457200" y="1466425"/>
            <a:chExt cx="776900" cy="486300"/>
          </a:xfrm>
        </p:grpSpPr>
        <p:sp>
          <p:nvSpPr>
            <p:cNvPr id="452" name="Google Shape;452;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53" name="Google Shape;453;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4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4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44"/>
          <p:cNvGrpSpPr/>
          <p:nvPr/>
        </p:nvGrpSpPr>
        <p:grpSpPr>
          <a:xfrm>
            <a:off x="457222" y="3240828"/>
            <a:ext cx="713194" cy="446423"/>
            <a:chOff x="457200" y="1466425"/>
            <a:chExt cx="776900" cy="486300"/>
          </a:xfrm>
        </p:grpSpPr>
        <p:sp>
          <p:nvSpPr>
            <p:cNvPr id="457" name="Google Shape;457;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58" name="Google Shape;458;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4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4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44"/>
          <p:cNvGrpSpPr/>
          <p:nvPr/>
        </p:nvGrpSpPr>
        <p:grpSpPr>
          <a:xfrm>
            <a:off x="457222" y="3763453"/>
            <a:ext cx="713194" cy="446423"/>
            <a:chOff x="457200" y="1466425"/>
            <a:chExt cx="776900" cy="486300"/>
          </a:xfrm>
        </p:grpSpPr>
        <p:sp>
          <p:nvSpPr>
            <p:cNvPr id="462" name="Google Shape;462;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63" name="Google Shape;463;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4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4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44"/>
          <p:cNvGrpSpPr/>
          <p:nvPr/>
        </p:nvGrpSpPr>
        <p:grpSpPr>
          <a:xfrm>
            <a:off x="457222" y="4311603"/>
            <a:ext cx="713194" cy="446423"/>
            <a:chOff x="457200" y="1466425"/>
            <a:chExt cx="776900" cy="486300"/>
          </a:xfrm>
        </p:grpSpPr>
        <p:sp>
          <p:nvSpPr>
            <p:cNvPr id="467" name="Google Shape;467;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68" name="Google Shape;468;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4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470" name="Shape 470"/>
        <p:cNvGrpSpPr/>
        <p:nvPr/>
      </p:nvGrpSpPr>
      <p:grpSpPr>
        <a:xfrm>
          <a:off x="0" y="0"/>
          <a:ext cx="0" cy="0"/>
          <a:chOff x="0" y="0"/>
          <a:chExt cx="0" cy="0"/>
        </a:xfrm>
      </p:grpSpPr>
      <p:sp>
        <p:nvSpPr>
          <p:cNvPr id="471" name="Google Shape;47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4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45"/>
          <p:cNvGrpSpPr/>
          <p:nvPr/>
        </p:nvGrpSpPr>
        <p:grpSpPr>
          <a:xfrm>
            <a:off x="457427" y="3873038"/>
            <a:ext cx="602564" cy="377174"/>
            <a:chOff x="457200" y="1466425"/>
            <a:chExt cx="776900" cy="486300"/>
          </a:xfrm>
        </p:grpSpPr>
        <p:sp>
          <p:nvSpPr>
            <p:cNvPr id="479" name="Google Shape;479;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80" name="Google Shape;480;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4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4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45"/>
          <p:cNvGrpSpPr/>
          <p:nvPr/>
        </p:nvGrpSpPr>
        <p:grpSpPr>
          <a:xfrm>
            <a:off x="457315" y="4311142"/>
            <a:ext cx="602564" cy="377174"/>
            <a:chOff x="457200" y="1466425"/>
            <a:chExt cx="776900" cy="486300"/>
          </a:xfrm>
        </p:grpSpPr>
        <p:sp>
          <p:nvSpPr>
            <p:cNvPr id="484" name="Google Shape;484;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85" name="Google Shape;485;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4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45"/>
          <p:cNvGrpSpPr/>
          <p:nvPr/>
        </p:nvGrpSpPr>
        <p:grpSpPr>
          <a:xfrm>
            <a:off x="457377" y="2996663"/>
            <a:ext cx="602564" cy="377174"/>
            <a:chOff x="457200" y="1466425"/>
            <a:chExt cx="776900" cy="486300"/>
          </a:xfrm>
        </p:grpSpPr>
        <p:sp>
          <p:nvSpPr>
            <p:cNvPr id="489" name="Google Shape;489;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90" name="Google Shape;490;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4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45"/>
          <p:cNvGrpSpPr/>
          <p:nvPr/>
        </p:nvGrpSpPr>
        <p:grpSpPr>
          <a:xfrm>
            <a:off x="457265" y="3434767"/>
            <a:ext cx="602564" cy="377174"/>
            <a:chOff x="457200" y="1466425"/>
            <a:chExt cx="776900" cy="486300"/>
          </a:xfrm>
        </p:grpSpPr>
        <p:sp>
          <p:nvSpPr>
            <p:cNvPr id="494" name="Google Shape;494;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95" name="Google Shape;495;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4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4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45"/>
          <p:cNvGrpSpPr/>
          <p:nvPr/>
        </p:nvGrpSpPr>
        <p:grpSpPr>
          <a:xfrm>
            <a:off x="457402" y="2135288"/>
            <a:ext cx="602564" cy="377174"/>
            <a:chOff x="457200" y="1466425"/>
            <a:chExt cx="776900" cy="486300"/>
          </a:xfrm>
        </p:grpSpPr>
        <p:sp>
          <p:nvSpPr>
            <p:cNvPr id="499" name="Google Shape;499;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00" name="Google Shape;500;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4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45"/>
          <p:cNvGrpSpPr/>
          <p:nvPr/>
        </p:nvGrpSpPr>
        <p:grpSpPr>
          <a:xfrm>
            <a:off x="457290" y="2573392"/>
            <a:ext cx="602564" cy="377174"/>
            <a:chOff x="457200" y="1466425"/>
            <a:chExt cx="776900" cy="486300"/>
          </a:xfrm>
        </p:grpSpPr>
        <p:sp>
          <p:nvSpPr>
            <p:cNvPr id="504" name="Google Shape;504;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05" name="Google Shape;505;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5"/>
          <p:cNvGrpSpPr/>
          <p:nvPr/>
        </p:nvGrpSpPr>
        <p:grpSpPr>
          <a:xfrm>
            <a:off x="457352" y="1258913"/>
            <a:ext cx="602564" cy="377174"/>
            <a:chOff x="457200" y="1466425"/>
            <a:chExt cx="776900" cy="486300"/>
          </a:xfrm>
        </p:grpSpPr>
        <p:sp>
          <p:nvSpPr>
            <p:cNvPr id="509" name="Google Shape;509;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10" name="Google Shape;510;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4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4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45"/>
          <p:cNvGrpSpPr/>
          <p:nvPr/>
        </p:nvGrpSpPr>
        <p:grpSpPr>
          <a:xfrm>
            <a:off x="457240" y="1697017"/>
            <a:ext cx="602564" cy="377174"/>
            <a:chOff x="457200" y="1466425"/>
            <a:chExt cx="776900" cy="486300"/>
          </a:xfrm>
        </p:grpSpPr>
        <p:sp>
          <p:nvSpPr>
            <p:cNvPr id="514" name="Google Shape;514;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15" name="Google Shape;515;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4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517" name="Shape 517"/>
        <p:cNvGrpSpPr/>
        <p:nvPr/>
      </p:nvGrpSpPr>
      <p:grpSpPr>
        <a:xfrm>
          <a:off x="0" y="0"/>
          <a:ext cx="0" cy="0"/>
          <a:chOff x="0" y="0"/>
          <a:chExt cx="0" cy="0"/>
        </a:xfrm>
      </p:grpSpPr>
      <p:sp>
        <p:nvSpPr>
          <p:cNvPr id="518" name="Google Shape;518;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0" name="Google Shape;520;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2" name="Google Shape;522;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3" name="Google Shape;523;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46"/>
          <p:cNvGrpSpPr/>
          <p:nvPr/>
        </p:nvGrpSpPr>
        <p:grpSpPr>
          <a:xfrm>
            <a:off x="457427" y="3873038"/>
            <a:ext cx="602564" cy="377174"/>
            <a:chOff x="457200" y="1466425"/>
            <a:chExt cx="776900" cy="486300"/>
          </a:xfrm>
        </p:grpSpPr>
        <p:sp>
          <p:nvSpPr>
            <p:cNvPr id="526" name="Google Shape;526;p4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27" name="Google Shape;527;p4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4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 name="Google Shape;529;p4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46"/>
          <p:cNvGrpSpPr/>
          <p:nvPr/>
        </p:nvGrpSpPr>
        <p:grpSpPr>
          <a:xfrm>
            <a:off x="457315" y="4311142"/>
            <a:ext cx="602564" cy="377174"/>
            <a:chOff x="457200" y="1466425"/>
            <a:chExt cx="776900" cy="486300"/>
          </a:xfrm>
        </p:grpSpPr>
        <p:sp>
          <p:nvSpPr>
            <p:cNvPr id="531" name="Google Shape;531;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32" name="Google Shape;532;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4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46"/>
          <p:cNvGrpSpPr/>
          <p:nvPr/>
        </p:nvGrpSpPr>
        <p:grpSpPr>
          <a:xfrm>
            <a:off x="457377" y="2996663"/>
            <a:ext cx="602564" cy="377174"/>
            <a:chOff x="457200" y="1466425"/>
            <a:chExt cx="776900" cy="486300"/>
          </a:xfrm>
        </p:grpSpPr>
        <p:sp>
          <p:nvSpPr>
            <p:cNvPr id="536" name="Google Shape;536;p4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37" name="Google Shape;537;p4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4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46"/>
          <p:cNvGrpSpPr/>
          <p:nvPr/>
        </p:nvGrpSpPr>
        <p:grpSpPr>
          <a:xfrm>
            <a:off x="457265" y="3434767"/>
            <a:ext cx="602564" cy="377174"/>
            <a:chOff x="457200" y="1466425"/>
            <a:chExt cx="776900" cy="486300"/>
          </a:xfrm>
        </p:grpSpPr>
        <p:sp>
          <p:nvSpPr>
            <p:cNvPr id="541" name="Google Shape;541;p4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42" name="Google Shape;542;p4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4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46"/>
          <p:cNvGrpSpPr/>
          <p:nvPr/>
        </p:nvGrpSpPr>
        <p:grpSpPr>
          <a:xfrm>
            <a:off x="457402" y="2135288"/>
            <a:ext cx="602564" cy="377174"/>
            <a:chOff x="457200" y="1466425"/>
            <a:chExt cx="776900" cy="486300"/>
          </a:xfrm>
        </p:grpSpPr>
        <p:sp>
          <p:nvSpPr>
            <p:cNvPr id="546" name="Google Shape;546;p4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47" name="Google Shape;547;p4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4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46"/>
          <p:cNvGrpSpPr/>
          <p:nvPr/>
        </p:nvGrpSpPr>
        <p:grpSpPr>
          <a:xfrm>
            <a:off x="457290" y="2573392"/>
            <a:ext cx="602564" cy="377174"/>
            <a:chOff x="457200" y="1466425"/>
            <a:chExt cx="776900" cy="486300"/>
          </a:xfrm>
        </p:grpSpPr>
        <p:sp>
          <p:nvSpPr>
            <p:cNvPr id="551" name="Google Shape;551;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52" name="Google Shape;552;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4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46"/>
          <p:cNvGrpSpPr/>
          <p:nvPr/>
        </p:nvGrpSpPr>
        <p:grpSpPr>
          <a:xfrm>
            <a:off x="457352" y="1258913"/>
            <a:ext cx="602564" cy="377174"/>
            <a:chOff x="457200" y="1466425"/>
            <a:chExt cx="776900" cy="486300"/>
          </a:xfrm>
        </p:grpSpPr>
        <p:sp>
          <p:nvSpPr>
            <p:cNvPr id="556" name="Google Shape;556;p4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57" name="Google Shape;557;p4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4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 name="Google Shape;559;p4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46"/>
          <p:cNvGrpSpPr/>
          <p:nvPr/>
        </p:nvGrpSpPr>
        <p:grpSpPr>
          <a:xfrm>
            <a:off x="457240" y="1697017"/>
            <a:ext cx="602564" cy="377174"/>
            <a:chOff x="457200" y="1466425"/>
            <a:chExt cx="776900" cy="486300"/>
          </a:xfrm>
        </p:grpSpPr>
        <p:sp>
          <p:nvSpPr>
            <p:cNvPr id="561" name="Google Shape;561;p4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62" name="Google Shape;562;p4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4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564" name="Shape 564"/>
        <p:cNvGrpSpPr/>
        <p:nvPr/>
      </p:nvGrpSpPr>
      <p:grpSpPr>
        <a:xfrm>
          <a:off x="0" y="0"/>
          <a:ext cx="0" cy="0"/>
          <a:chOff x="0" y="0"/>
          <a:chExt cx="0" cy="0"/>
        </a:xfrm>
      </p:grpSpPr>
      <p:sp>
        <p:nvSpPr>
          <p:cNvPr id="565" name="Google Shape;56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7" name="Google Shape;56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8" name="Google Shape;568;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9" name="Google Shape;56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0" name="Google Shape;570;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7"/>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73" name="Google Shape;573;p47"/>
          <p:cNvGrpSpPr/>
          <p:nvPr/>
        </p:nvGrpSpPr>
        <p:grpSpPr>
          <a:xfrm>
            <a:off x="457181" y="1345103"/>
            <a:ext cx="533372" cy="533480"/>
            <a:chOff x="457200" y="1378813"/>
            <a:chExt cx="695400" cy="695450"/>
          </a:xfrm>
        </p:grpSpPr>
        <p:sp>
          <p:nvSpPr>
            <p:cNvPr id="574" name="Google Shape;574;p4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75" name="Google Shape;575;p4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47"/>
          <p:cNvGrpSpPr/>
          <p:nvPr/>
        </p:nvGrpSpPr>
        <p:grpSpPr>
          <a:xfrm>
            <a:off x="3228956" y="1345103"/>
            <a:ext cx="533372" cy="533480"/>
            <a:chOff x="457200" y="1378813"/>
            <a:chExt cx="695400" cy="695450"/>
          </a:xfrm>
        </p:grpSpPr>
        <p:sp>
          <p:nvSpPr>
            <p:cNvPr id="577" name="Google Shape;577;p4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78" name="Google Shape;578;p4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4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81" name="Google Shape;581;p47"/>
          <p:cNvGrpSpPr/>
          <p:nvPr/>
        </p:nvGrpSpPr>
        <p:grpSpPr>
          <a:xfrm>
            <a:off x="6134081" y="1345853"/>
            <a:ext cx="533372" cy="533480"/>
            <a:chOff x="457200" y="1378813"/>
            <a:chExt cx="695400" cy="695450"/>
          </a:xfrm>
        </p:grpSpPr>
        <p:sp>
          <p:nvSpPr>
            <p:cNvPr id="582" name="Google Shape;582;p4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83" name="Google Shape;583;p4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4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586" name="Shape 586"/>
        <p:cNvGrpSpPr/>
        <p:nvPr/>
      </p:nvGrpSpPr>
      <p:grpSpPr>
        <a:xfrm>
          <a:off x="0" y="0"/>
          <a:ext cx="0" cy="0"/>
          <a:chOff x="0" y="0"/>
          <a:chExt cx="0" cy="0"/>
        </a:xfrm>
      </p:grpSpPr>
      <p:pic>
        <p:nvPicPr>
          <p:cNvPr id="587" name="Google Shape;587;p4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88" name="Google Shape;588;p4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1" name="Google Shape;59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2" name="Google Shape;59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3" name="Google Shape;59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4" name="Google Shape;59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96" name="Google Shape;596;p4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48"/>
          <p:cNvGrpSpPr/>
          <p:nvPr/>
        </p:nvGrpSpPr>
        <p:grpSpPr>
          <a:xfrm>
            <a:off x="4936306" y="1423553"/>
            <a:ext cx="533372" cy="533480"/>
            <a:chOff x="457200" y="1378813"/>
            <a:chExt cx="695400" cy="695450"/>
          </a:xfrm>
        </p:grpSpPr>
        <p:sp>
          <p:nvSpPr>
            <p:cNvPr id="601" name="Google Shape;601;p4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2" name="Google Shape;602;p4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4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48"/>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6" name="Google Shape;606;p48"/>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607" name="Shape 607"/>
        <p:cNvGrpSpPr/>
        <p:nvPr/>
      </p:nvGrpSpPr>
      <p:grpSpPr>
        <a:xfrm>
          <a:off x="0" y="0"/>
          <a:ext cx="0" cy="0"/>
          <a:chOff x="0" y="0"/>
          <a:chExt cx="0" cy="0"/>
        </a:xfrm>
      </p:grpSpPr>
      <p:sp>
        <p:nvSpPr>
          <p:cNvPr id="608" name="Google Shape;608;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0" name="Google Shape;610;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1" name="Google Shape;61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2" name="Google Shape;612;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615" name="Google Shape;615;p4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620" name="Google Shape;620;p4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621" name="Google Shape;621;p4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626" name="Google Shape;626;p4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627" name="Google Shape;627;p4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4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31" name="Google Shape;631;p4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 name="Google Shape;632;p4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634" name="Shape 634"/>
        <p:cNvGrpSpPr/>
        <p:nvPr/>
      </p:nvGrpSpPr>
      <p:grpSpPr>
        <a:xfrm>
          <a:off x="0" y="0"/>
          <a:ext cx="0" cy="0"/>
          <a:chOff x="0" y="0"/>
          <a:chExt cx="0" cy="0"/>
        </a:xfrm>
      </p:grpSpPr>
      <p:sp>
        <p:nvSpPr>
          <p:cNvPr id="635" name="Google Shape;63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8" name="Google Shape;63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9" name="Google Shape;639;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0" name="Google Shape;64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1" name="Google Shape;641;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5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5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5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9" name="Google Shape;649;p5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50" name="Google Shape;650;p5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651" name="Google Shape;651;p5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652" name="Google Shape;652;p5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653" name="Shape 653"/>
        <p:cNvGrpSpPr/>
        <p:nvPr/>
      </p:nvGrpSpPr>
      <p:grpSpPr>
        <a:xfrm>
          <a:off x="0" y="0"/>
          <a:ext cx="0" cy="0"/>
          <a:chOff x="0" y="0"/>
          <a:chExt cx="0" cy="0"/>
        </a:xfrm>
      </p:grpSpPr>
      <p:sp>
        <p:nvSpPr>
          <p:cNvPr id="654" name="Google Shape;654;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7" name="Google Shape;657;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8" name="Google Shape;658;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9" name="Google Shape;65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0" name="Google Shape;660;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8" name="Google Shape;668;p5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69" name="Google Shape;669;p5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670" name="Google Shape;670;p5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671" name="Google Shape;671;p5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72" name="Shape 672"/>
        <p:cNvGrpSpPr/>
        <p:nvPr/>
      </p:nvGrpSpPr>
      <p:grpSpPr>
        <a:xfrm>
          <a:off x="0" y="0"/>
          <a:ext cx="0" cy="0"/>
          <a:chOff x="0" y="0"/>
          <a:chExt cx="0" cy="0"/>
        </a:xfrm>
      </p:grpSpPr>
      <p:sp>
        <p:nvSpPr>
          <p:cNvPr id="673" name="Google Shape;673;p5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6" name="Google Shape;67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7" name="Google Shape;677;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8" name="Google Shape;67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9" name="Google Shape;679;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5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5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7" name="Google Shape;687;p5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88" name="Google Shape;688;p5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89" name="Google Shape;689;p5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90" name="Google Shape;690;p5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691" name="Shape 691"/>
        <p:cNvGrpSpPr/>
        <p:nvPr/>
      </p:nvGrpSpPr>
      <p:grpSpPr>
        <a:xfrm>
          <a:off x="0" y="0"/>
          <a:ext cx="0" cy="0"/>
          <a:chOff x="0" y="0"/>
          <a:chExt cx="0" cy="0"/>
        </a:xfrm>
      </p:grpSpPr>
      <p:sp>
        <p:nvSpPr>
          <p:cNvPr id="692" name="Google Shape;692;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5" name="Google Shape;69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6" name="Google Shape;69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7" name="Google Shape;69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8" name="Google Shape;69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0" name="Google Shape;700;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6" name="Google Shape;706;p5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707" name="Google Shape;707;p5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708" name="Google Shape;708;p5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709" name="Google Shape;709;p5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710" name="Shape 710"/>
        <p:cNvGrpSpPr/>
        <p:nvPr/>
      </p:nvGrpSpPr>
      <p:grpSpPr>
        <a:xfrm>
          <a:off x="0" y="0"/>
          <a:ext cx="0" cy="0"/>
          <a:chOff x="0" y="0"/>
          <a:chExt cx="0" cy="0"/>
        </a:xfrm>
      </p:grpSpPr>
      <p:sp>
        <p:nvSpPr>
          <p:cNvPr id="711" name="Google Shape;711;p5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5" name="Google Shape;715;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6" name="Google Shape;71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7" name="Google Shape;717;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5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5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7" name="Google Shape;727;p5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28" name="Google Shape;728;p5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729" name="Google Shape;729;p5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730" name="Google Shape;730;p5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731" name="Google Shape;731;p5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732" name="Shape 732"/>
        <p:cNvGrpSpPr/>
        <p:nvPr/>
      </p:nvGrpSpPr>
      <p:grpSpPr>
        <a:xfrm>
          <a:off x="0" y="0"/>
          <a:ext cx="0" cy="0"/>
          <a:chOff x="0" y="0"/>
          <a:chExt cx="0" cy="0"/>
        </a:xfrm>
      </p:grpSpPr>
      <p:sp>
        <p:nvSpPr>
          <p:cNvPr id="733" name="Google Shape;733;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6" name="Google Shape;736;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8" name="Google Shape;73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9" name="Google Shape;739;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5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50" name="Google Shape;750;p5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751" name="Google Shape;751;p5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752" name="Google Shape;752;p5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753" name="Google Shape;753;p5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754" name="Shape 754"/>
        <p:cNvGrpSpPr/>
        <p:nvPr/>
      </p:nvGrpSpPr>
      <p:grpSpPr>
        <a:xfrm>
          <a:off x="0" y="0"/>
          <a:ext cx="0" cy="0"/>
          <a:chOff x="0" y="0"/>
          <a:chExt cx="0" cy="0"/>
        </a:xfrm>
      </p:grpSpPr>
      <p:sp>
        <p:nvSpPr>
          <p:cNvPr id="755" name="Google Shape;755;p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8" name="Google Shape;758;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9" name="Google Shape;759;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0" name="Google Shape;76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1" name="Google Shape;761;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5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1" name="Google Shape;771;p5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772" name="Google Shape;772;p5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773" name="Google Shape;773;p5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774" name="Google Shape;774;p5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775" name="Google Shape;775;p5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776" name="Shape 776"/>
        <p:cNvGrpSpPr/>
        <p:nvPr/>
      </p:nvGrpSpPr>
      <p:grpSpPr>
        <a:xfrm>
          <a:off x="0" y="0"/>
          <a:ext cx="0" cy="0"/>
          <a:chOff x="0" y="0"/>
          <a:chExt cx="0" cy="0"/>
        </a:xfrm>
      </p:grpSpPr>
      <p:sp>
        <p:nvSpPr>
          <p:cNvPr id="777" name="Google Shape;777;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3" name="Google Shape;793;p5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94" name="Google Shape;794;p5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95" name="Google Shape;795;p5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96" name="Google Shape;796;p5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97" name="Google Shape;797;p5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798" name="Shape 798"/>
        <p:cNvGrpSpPr/>
        <p:nvPr/>
      </p:nvGrpSpPr>
      <p:grpSpPr>
        <a:xfrm>
          <a:off x="0" y="0"/>
          <a:ext cx="0" cy="0"/>
          <a:chOff x="0" y="0"/>
          <a:chExt cx="0" cy="0"/>
        </a:xfrm>
      </p:grpSpPr>
      <p:sp>
        <p:nvSpPr>
          <p:cNvPr id="799" name="Google Shape;799;p5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2" name="Google Shape;802;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3" name="Google Shape;803;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4" name="Google Shape;804;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5" name="Google Shape;805;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5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7" name="Google Shape;817;p5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818" name="Google Shape;818;p5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819" name="Google Shape;819;p5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820" name="Google Shape;820;p5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821" name="Google Shape;821;p5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22" name="Google Shape;822;p5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823" name="Shape 823"/>
        <p:cNvGrpSpPr/>
        <p:nvPr/>
      </p:nvGrpSpPr>
      <p:grpSpPr>
        <a:xfrm>
          <a:off x="0" y="0"/>
          <a:ext cx="0" cy="0"/>
          <a:chOff x="0" y="0"/>
          <a:chExt cx="0" cy="0"/>
        </a:xfrm>
      </p:grpSpPr>
      <p:sp>
        <p:nvSpPr>
          <p:cNvPr id="824" name="Google Shape;824;p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7" name="Google Shape;82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8" name="Google Shape;82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9" name="Google Shape;829;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0" name="Google Shape;83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2" name="Google Shape;842;p5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843" name="Google Shape;843;p5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844" name="Google Shape;844;p5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845" name="Google Shape;845;p5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846" name="Google Shape;846;p5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47" name="Google Shape;847;p5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848" name="Shape 848"/>
        <p:cNvGrpSpPr/>
        <p:nvPr/>
      </p:nvGrpSpPr>
      <p:grpSpPr>
        <a:xfrm>
          <a:off x="0" y="0"/>
          <a:ext cx="0" cy="0"/>
          <a:chOff x="0" y="0"/>
          <a:chExt cx="0" cy="0"/>
        </a:xfrm>
      </p:grpSpPr>
      <p:sp>
        <p:nvSpPr>
          <p:cNvPr id="849" name="Google Shape;849;p6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2" name="Google Shape;852;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3" name="Google Shape;853;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54" name="Google Shape;854;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5" name="Google Shape;855;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6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6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4" name="Google Shape;864;p6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6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6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6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868" name="Google Shape;868;p6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869" name="Google Shape;869;p6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870" name="Google Shape;870;p6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871" name="Google Shape;871;p6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872" name="Google Shape;872;p6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873" name="Shape 873"/>
        <p:cNvGrpSpPr/>
        <p:nvPr/>
      </p:nvGrpSpPr>
      <p:grpSpPr>
        <a:xfrm>
          <a:off x="0" y="0"/>
          <a:ext cx="0" cy="0"/>
          <a:chOff x="0" y="0"/>
          <a:chExt cx="0" cy="0"/>
        </a:xfrm>
      </p:grpSpPr>
      <p:sp>
        <p:nvSpPr>
          <p:cNvPr id="874" name="Google Shape;874;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7" name="Google Shape;877;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8" name="Google Shape;878;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9" name="Google Shape;879;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0" name="Google Shape;88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9" name="Google Shape;889;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1" name="Google Shape;891;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2" name="Google Shape;892;p6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93" name="Google Shape;893;p6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94" name="Google Shape;894;p6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95" name="Google Shape;895;p6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96" name="Google Shape;896;p6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97" name="Google Shape;897;p6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898" name="Shape 898"/>
        <p:cNvGrpSpPr/>
        <p:nvPr/>
      </p:nvGrpSpPr>
      <p:grpSpPr>
        <a:xfrm>
          <a:off x="0" y="0"/>
          <a:ext cx="0" cy="0"/>
          <a:chOff x="0" y="0"/>
          <a:chExt cx="0" cy="0"/>
        </a:xfrm>
      </p:grpSpPr>
      <p:sp>
        <p:nvSpPr>
          <p:cNvPr id="899" name="Google Shape;899;p6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2" name="Google Shape;902;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3" name="Google Shape;903;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4" name="Google Shape;904;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5" name="Google Shape;905;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6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6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6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6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6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6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6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9" name="Google Shape;919;p6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20" name="Google Shape;920;p6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921" name="Google Shape;921;p6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22" name="Google Shape;922;p6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923" name="Google Shape;923;p6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24" name="Google Shape;924;p6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925" name="Google Shape;925;p6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926" name="Shape 926"/>
        <p:cNvGrpSpPr/>
        <p:nvPr/>
      </p:nvGrpSpPr>
      <p:grpSpPr>
        <a:xfrm>
          <a:off x="0" y="0"/>
          <a:ext cx="0" cy="0"/>
          <a:chOff x="0" y="0"/>
          <a:chExt cx="0" cy="0"/>
        </a:xfrm>
      </p:grpSpPr>
      <p:sp>
        <p:nvSpPr>
          <p:cNvPr id="927" name="Google Shape;927;p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0" name="Google Shape;930;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1" name="Google Shape;93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2" name="Google Shape;932;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3" name="Google Shape;933;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7" name="Google Shape;947;p6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48" name="Google Shape;948;p6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949" name="Google Shape;949;p6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50" name="Google Shape;950;p6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951" name="Google Shape;951;p6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52" name="Google Shape;952;p6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953" name="Google Shape;953;p6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954" name="Shape 954"/>
        <p:cNvGrpSpPr/>
        <p:nvPr/>
      </p:nvGrpSpPr>
      <p:grpSpPr>
        <a:xfrm>
          <a:off x="0" y="0"/>
          <a:ext cx="0" cy="0"/>
          <a:chOff x="0" y="0"/>
          <a:chExt cx="0" cy="0"/>
        </a:xfrm>
      </p:grpSpPr>
      <p:sp>
        <p:nvSpPr>
          <p:cNvPr id="955" name="Google Shape;955;p6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8" name="Google Shape;958;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9" name="Google Shape;959;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0" name="Google Shape;960;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1" name="Google Shape;961;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6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6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6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6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6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6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6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5" name="Google Shape;975;p6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976" name="Google Shape;976;p6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977" name="Google Shape;977;p6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978" name="Google Shape;978;p6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979" name="Google Shape;979;p6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980" name="Google Shape;980;p6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981" name="Google Shape;981;p6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982" name="Shape 982"/>
        <p:cNvGrpSpPr/>
        <p:nvPr/>
      </p:nvGrpSpPr>
      <p:grpSpPr>
        <a:xfrm>
          <a:off x="0" y="0"/>
          <a:ext cx="0" cy="0"/>
          <a:chOff x="0" y="0"/>
          <a:chExt cx="0" cy="0"/>
        </a:xfrm>
      </p:grpSpPr>
      <p:sp>
        <p:nvSpPr>
          <p:cNvPr id="983" name="Google Shape;983;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5" name="Google Shape;985;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6" name="Google Shape;986;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7" name="Google Shape;987;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8" name="Google Shape;988;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9" name="Google Shape;989;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3" name="Google Shape;1003;p6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004" name="Google Shape;1004;p6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005" name="Google Shape;1005;p6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006" name="Google Shape;1006;p6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007" name="Google Shape;1007;p6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sp>
        <p:nvSpPr>
          <p:cNvPr id="1008" name="Google Shape;1008;p65"/>
          <p:cNvSpPr/>
          <p:nvPr/>
        </p:nvSpPr>
        <p:spPr>
          <a:xfrm>
            <a:off x="429768" y="3794760"/>
            <a:ext cx="520980" cy="393192"/>
          </a:xfrm>
          <a:prstGeom prst="rect">
            <a:avLst/>
          </a:prstGeom>
          <a:noFill/>
          <a:ln>
            <a:noFill/>
          </a:ln>
        </p:spPr>
      </p:sp>
      <p:pic>
        <p:nvPicPr>
          <p:cNvPr id="1009" name="Google Shape;1009;p65"/>
          <p:cNvPicPr preferRelativeResize="0"/>
          <p:nvPr/>
        </p:nvPicPr>
        <p:blipFill rotWithShape="1">
          <a:blip r:embed="rId7">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1010" name="Shape 1010"/>
        <p:cNvGrpSpPr/>
        <p:nvPr/>
      </p:nvGrpSpPr>
      <p:grpSpPr>
        <a:xfrm>
          <a:off x="0" y="0"/>
          <a:ext cx="0" cy="0"/>
          <a:chOff x="0" y="0"/>
          <a:chExt cx="0" cy="0"/>
        </a:xfrm>
      </p:grpSpPr>
      <p:sp>
        <p:nvSpPr>
          <p:cNvPr id="1011" name="Google Shape;1011;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3" name="Google Shape;1013;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4" name="Google Shape;101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5" name="Google Shape;101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6" name="Google Shape;1016;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6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6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6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6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6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6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6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6"/>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1" name="Google Shape;1031;p6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3" name="Google Shape;1033;p6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034" name="Google Shape;1034;p6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035" name="Google Shape;1035;p6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036" name="Google Shape;1036;p6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037" name="Google Shape;1037;p6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38" name="Google Shape;1038;p6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039" name="Google Shape;1039;p6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40" name="Google Shape;1040;p6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1041" name="Shape 1041"/>
        <p:cNvGrpSpPr/>
        <p:nvPr/>
      </p:nvGrpSpPr>
      <p:grpSpPr>
        <a:xfrm>
          <a:off x="0" y="0"/>
          <a:ext cx="0" cy="0"/>
          <a:chOff x="0" y="0"/>
          <a:chExt cx="0" cy="0"/>
        </a:xfrm>
      </p:grpSpPr>
      <p:sp>
        <p:nvSpPr>
          <p:cNvPr id="1042" name="Google Shape;1042;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44" name="Google Shape;1044;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45" name="Google Shape;104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46" name="Google Shape;1046;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47" name="Google Shape;1047;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6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0" name="Google Shape;1050;p6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2" name="Google Shape;1052;p6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6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6" name="Google Shape;1056;p6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6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0" name="Google Shape;1060;p6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2" name="Google Shape;1062;p6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64" name="Google Shape;1064;p6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065" name="Google Shape;1065;p6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066" name="Google Shape;1066;p6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067" name="Google Shape;1067;p6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068" name="Google Shape;1068;p6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69" name="Google Shape;1069;p6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070" name="Google Shape;1070;p6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71" name="Google Shape;1071;p6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1072" name="Shape 1072"/>
        <p:cNvGrpSpPr/>
        <p:nvPr/>
      </p:nvGrpSpPr>
      <p:grpSpPr>
        <a:xfrm>
          <a:off x="0" y="0"/>
          <a:ext cx="0" cy="0"/>
          <a:chOff x="0" y="0"/>
          <a:chExt cx="0" cy="0"/>
        </a:xfrm>
      </p:grpSpPr>
      <p:sp>
        <p:nvSpPr>
          <p:cNvPr id="1073" name="Google Shape;1073;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7" name="Google Shape;1087;p6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9" name="Google Shape;1089;p6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1" name="Google Shape;1091;p6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3" name="Google Shape;1093;p6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5" name="Google Shape;1095;p6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96" name="Google Shape;1096;p6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97" name="Google Shape;1097;p6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98" name="Google Shape;1098;p6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99" name="Google Shape;1099;p6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100" name="Google Shape;1100;p6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101" name="Google Shape;1101;p6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102" name="Google Shape;1102;p6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1103" name="Shape 1103"/>
        <p:cNvGrpSpPr/>
        <p:nvPr/>
      </p:nvGrpSpPr>
      <p:grpSpPr>
        <a:xfrm>
          <a:off x="0" y="0"/>
          <a:ext cx="0" cy="0"/>
          <a:chOff x="0" y="0"/>
          <a:chExt cx="0" cy="0"/>
        </a:xfrm>
      </p:grpSpPr>
      <p:sp>
        <p:nvSpPr>
          <p:cNvPr id="1104" name="Google Shape;1104;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5" name="Google Shape;1105;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6" name="Google Shape;1106;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7" name="Google Shape;1107;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8" name="Google Shape;1108;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09" name="Google Shape;1109;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2" name="Google Shape;1112;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4" name="Google Shape;1114;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6" name="Google Shape;1116;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0" name="Google Shape;1120;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4" name="Google Shape;1124;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26" name="Google Shape;1126;p6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127" name="Google Shape;1127;p6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128" name="Google Shape;1128;p6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129" name="Google Shape;1129;p6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130" name="Google Shape;1130;p6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131" name="Google Shape;1131;p6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132" name="Google Shape;1132;p6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133" name="Google Shape;1133;p6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134" name="Shape 1134"/>
        <p:cNvGrpSpPr/>
        <p:nvPr/>
      </p:nvGrpSpPr>
      <p:grpSpPr>
        <a:xfrm>
          <a:off x="0" y="0"/>
          <a:ext cx="0" cy="0"/>
          <a:chOff x="0" y="0"/>
          <a:chExt cx="0" cy="0"/>
        </a:xfrm>
      </p:grpSpPr>
      <p:pic>
        <p:nvPicPr>
          <p:cNvPr id="1135" name="Google Shape;1135;p7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36" name="Google Shape;1136;p7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7" name="Google Shape;113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8" name="Google Shape;1138;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9" name="Google Shape;1139;p7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140" name="Google Shape;1140;p7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141" name="Google Shape;1141;p7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142" name="Shape 1142"/>
        <p:cNvGrpSpPr/>
        <p:nvPr/>
      </p:nvGrpSpPr>
      <p:grpSpPr>
        <a:xfrm>
          <a:off x="0" y="0"/>
          <a:ext cx="0" cy="0"/>
          <a:chOff x="0" y="0"/>
          <a:chExt cx="0" cy="0"/>
        </a:xfrm>
      </p:grpSpPr>
      <p:pic>
        <p:nvPicPr>
          <p:cNvPr id="1143" name="Google Shape;1143;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4" name="Google Shape;1144;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5" name="Google Shape;1145;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6" name="Google Shape;1146;p7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147" name="Google Shape;1147;p7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148" name="Shape 1148"/>
        <p:cNvGrpSpPr/>
        <p:nvPr/>
      </p:nvGrpSpPr>
      <p:grpSpPr>
        <a:xfrm>
          <a:off x="0" y="0"/>
          <a:ext cx="0" cy="0"/>
          <a:chOff x="0" y="0"/>
          <a:chExt cx="0" cy="0"/>
        </a:xfrm>
      </p:grpSpPr>
      <p:pic>
        <p:nvPicPr>
          <p:cNvPr id="1149" name="Google Shape;1149;p7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150" name="Google Shape;1150;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151" name="Shape 1151"/>
        <p:cNvGrpSpPr/>
        <p:nvPr/>
      </p:nvGrpSpPr>
      <p:grpSpPr>
        <a:xfrm>
          <a:off x="0" y="0"/>
          <a:ext cx="0" cy="0"/>
          <a:chOff x="0" y="0"/>
          <a:chExt cx="0" cy="0"/>
        </a:xfrm>
      </p:grpSpPr>
      <p:pic>
        <p:nvPicPr>
          <p:cNvPr id="1152" name="Google Shape;1152;p7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53" name="Google Shape;1153;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4" name="Google Shape;1154;p73"/>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5" name="Google Shape;1155;p73"/>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156" name="Google Shape;1156;p73"/>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157" name="Google Shape;1157;p73"/>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3"/>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159" name="Shape 1159"/>
        <p:cNvGrpSpPr/>
        <p:nvPr/>
      </p:nvGrpSpPr>
      <p:grpSpPr>
        <a:xfrm>
          <a:off x="0" y="0"/>
          <a:ext cx="0" cy="0"/>
          <a:chOff x="0" y="0"/>
          <a:chExt cx="0" cy="0"/>
        </a:xfrm>
      </p:grpSpPr>
      <p:pic>
        <p:nvPicPr>
          <p:cNvPr id="1160" name="Google Shape;1160;p7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61" name="Google Shape;1161;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62" name="Google Shape;1162;p7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163" name="Google Shape;1163;p7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64" name="Google Shape;1164;p7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167" name="Shape 1167"/>
        <p:cNvGrpSpPr/>
        <p:nvPr/>
      </p:nvGrpSpPr>
      <p:grpSpPr>
        <a:xfrm>
          <a:off x="0" y="0"/>
          <a:ext cx="0" cy="0"/>
          <a:chOff x="0" y="0"/>
          <a:chExt cx="0" cy="0"/>
        </a:xfrm>
      </p:grpSpPr>
      <p:pic>
        <p:nvPicPr>
          <p:cNvPr id="1168" name="Google Shape;1168;p75"/>
          <p:cNvPicPr preferRelativeResize="0"/>
          <p:nvPr/>
        </p:nvPicPr>
        <p:blipFill>
          <a:blip r:embed="rId2">
            <a:alphaModFix/>
          </a:blip>
          <a:stretch>
            <a:fillRect/>
          </a:stretch>
        </p:blipFill>
        <p:spPr>
          <a:xfrm>
            <a:off x="0" y="0"/>
            <a:ext cx="9144010" cy="5143500"/>
          </a:xfrm>
          <a:prstGeom prst="rect">
            <a:avLst/>
          </a:prstGeom>
          <a:noFill/>
          <a:ln>
            <a:noFill/>
          </a:ln>
        </p:spPr>
      </p:pic>
      <p:sp>
        <p:nvSpPr>
          <p:cNvPr id="1169" name="Google Shape;1169;p75"/>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170" name="Google Shape;1170;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Time to Code">
  <p:cSld name="CUSTOM_5">
    <p:spTree>
      <p:nvGrpSpPr>
        <p:cNvPr id="1171" name="Shape 1171"/>
        <p:cNvGrpSpPr/>
        <p:nvPr/>
      </p:nvGrpSpPr>
      <p:grpSpPr>
        <a:xfrm>
          <a:off x="0" y="0"/>
          <a:ext cx="0" cy="0"/>
          <a:chOff x="0" y="0"/>
          <a:chExt cx="0" cy="0"/>
        </a:xfrm>
      </p:grpSpPr>
      <p:pic>
        <p:nvPicPr>
          <p:cNvPr id="1172" name="Google Shape;1172;p76"/>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173" name="Google Shape;1173;p76"/>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174" name="Google Shape;1174;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175" name="Shape 1175"/>
        <p:cNvGrpSpPr/>
        <p:nvPr/>
      </p:nvGrpSpPr>
      <p:grpSpPr>
        <a:xfrm>
          <a:off x="0" y="0"/>
          <a:ext cx="0" cy="0"/>
          <a:chOff x="0" y="0"/>
          <a:chExt cx="0" cy="0"/>
        </a:xfrm>
      </p:grpSpPr>
      <p:pic>
        <p:nvPicPr>
          <p:cNvPr id="1176" name="Google Shape;1176;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77" name="Google Shape;1177;p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78" name="Google Shape;1178;p7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79" name="Google Shape;1179;p7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8.xml"/><Relationship Id="rId42" Type="http://schemas.openxmlformats.org/officeDocument/2006/relationships/slideLayout" Target="../slideLayouts/slideLayout60.xml"/><Relationship Id="rId41" Type="http://schemas.openxmlformats.org/officeDocument/2006/relationships/slideLayout" Target="../slideLayouts/slideLayout59.xml"/><Relationship Id="rId44" Type="http://schemas.openxmlformats.org/officeDocument/2006/relationships/slideLayout" Target="../slideLayouts/slideLayout62.xml"/><Relationship Id="rId43" Type="http://schemas.openxmlformats.org/officeDocument/2006/relationships/slideLayout" Target="../slideLayouts/slideLayout61.xml"/><Relationship Id="rId46" Type="http://schemas.openxmlformats.org/officeDocument/2006/relationships/slideLayout" Target="../slideLayouts/slideLayout64.xml"/><Relationship Id="rId45" Type="http://schemas.openxmlformats.org/officeDocument/2006/relationships/slideLayout" Target="../slideLayouts/slideLayout63.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48" Type="http://schemas.openxmlformats.org/officeDocument/2006/relationships/slideLayout" Target="../slideLayouts/slideLayout66.xml"/><Relationship Id="rId47" Type="http://schemas.openxmlformats.org/officeDocument/2006/relationships/slideLayout" Target="../slideLayouts/slideLayout65.xml"/><Relationship Id="rId49" Type="http://schemas.openxmlformats.org/officeDocument/2006/relationships/slideLayout" Target="../slideLayouts/slideLayout6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1" Type="http://schemas.openxmlformats.org/officeDocument/2006/relationships/slideLayout" Target="../slideLayouts/slideLayout49.xml"/><Relationship Id="rId30" Type="http://schemas.openxmlformats.org/officeDocument/2006/relationships/slideLayout" Target="../slideLayouts/slideLayout48.xml"/><Relationship Id="rId33" Type="http://schemas.openxmlformats.org/officeDocument/2006/relationships/slideLayout" Target="../slideLayouts/slideLayout51.xml"/><Relationship Id="rId32" Type="http://schemas.openxmlformats.org/officeDocument/2006/relationships/slideLayout" Target="../slideLayouts/slideLayout50.xml"/><Relationship Id="rId35" Type="http://schemas.openxmlformats.org/officeDocument/2006/relationships/slideLayout" Target="../slideLayouts/slideLayout53.xml"/><Relationship Id="rId34" Type="http://schemas.openxmlformats.org/officeDocument/2006/relationships/slideLayout" Target="../slideLayouts/slideLayout52.xml"/><Relationship Id="rId37" Type="http://schemas.openxmlformats.org/officeDocument/2006/relationships/slideLayout" Target="../slideLayouts/slideLayout55.xml"/><Relationship Id="rId36" Type="http://schemas.openxmlformats.org/officeDocument/2006/relationships/slideLayout" Target="../slideLayouts/slideLayout54.xml"/><Relationship Id="rId39" Type="http://schemas.openxmlformats.org/officeDocument/2006/relationships/slideLayout" Target="../slideLayouts/slideLayout57.xml"/><Relationship Id="rId38" Type="http://schemas.openxmlformats.org/officeDocument/2006/relationships/slideLayout" Target="../slideLayouts/slideLayout56.xml"/><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29" Type="http://schemas.openxmlformats.org/officeDocument/2006/relationships/slideLayout" Target="../slideLayouts/slideLayout47.xml"/><Relationship Id="rId51" Type="http://schemas.openxmlformats.org/officeDocument/2006/relationships/slideLayout" Target="../slideLayouts/slideLayout69.xml"/><Relationship Id="rId50" Type="http://schemas.openxmlformats.org/officeDocument/2006/relationships/slideLayout" Target="../slideLayouts/slideLayout68.xml"/><Relationship Id="rId53" Type="http://schemas.openxmlformats.org/officeDocument/2006/relationships/slideLayout" Target="../slideLayouts/slideLayout71.xml"/><Relationship Id="rId52" Type="http://schemas.openxmlformats.org/officeDocument/2006/relationships/slideLayout" Target="../slideLayouts/slideLayout70.xml"/><Relationship Id="rId11" Type="http://schemas.openxmlformats.org/officeDocument/2006/relationships/slideLayout" Target="../slideLayouts/slideLayout29.xml"/><Relationship Id="rId55" Type="http://schemas.openxmlformats.org/officeDocument/2006/relationships/slideLayout" Target="../slideLayouts/slideLayout73.xml"/><Relationship Id="rId10" Type="http://schemas.openxmlformats.org/officeDocument/2006/relationships/slideLayout" Target="../slideLayouts/slideLayout28.xml"/><Relationship Id="rId54" Type="http://schemas.openxmlformats.org/officeDocument/2006/relationships/slideLayout" Target="../slideLayouts/slideLayout72.xml"/><Relationship Id="rId13" Type="http://schemas.openxmlformats.org/officeDocument/2006/relationships/slideLayout" Target="../slideLayouts/slideLayout31.xml"/><Relationship Id="rId57" Type="http://schemas.openxmlformats.org/officeDocument/2006/relationships/slideLayout" Target="../slideLayouts/slideLayout75.xml"/><Relationship Id="rId12" Type="http://schemas.openxmlformats.org/officeDocument/2006/relationships/slideLayout" Target="../slideLayouts/slideLayout30.xml"/><Relationship Id="rId56" Type="http://schemas.openxmlformats.org/officeDocument/2006/relationships/slideLayout" Target="../slideLayouts/slideLayout7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58" Type="http://schemas.openxmlformats.org/officeDocument/2006/relationships/theme" Target="../theme/theme3.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8" name="Shape 118"/>
        <p:cNvGrpSpPr/>
        <p:nvPr/>
      </p:nvGrpSpPr>
      <p:grpSpPr>
        <a:xfrm>
          <a:off x="0" y="0"/>
          <a:ext cx="0" cy="0"/>
          <a:chOff x="0" y="0"/>
          <a:chExt cx="0" cy="0"/>
        </a:xfrm>
      </p:grpSpPr>
      <p:sp>
        <p:nvSpPr>
          <p:cNvPr id="119" name="Google Shape;119;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 id="2147483722"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2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9.png"/><Relationship Id="rId4" Type="http://schemas.openxmlformats.org/officeDocument/2006/relationships/image" Target="../media/image1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7.png"/><Relationship Id="rId4" Type="http://schemas.openxmlformats.org/officeDocument/2006/relationships/image" Target="../media/image12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52.png"/><Relationship Id="rId4" Type="http://schemas.openxmlformats.org/officeDocument/2006/relationships/hyperlink" Target="http://www.youtube.com/watch?v=5ZDLqbCjads" TargetMode="External"/><Relationship Id="rId5" Type="http://schemas.openxmlformats.org/officeDocument/2006/relationships/image" Target="../media/image13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22.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1.gif"/><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7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sz="1400"/>
              <a:t>Lesson 4.1</a:t>
            </a:r>
            <a:endParaRPr sz="1400"/>
          </a:p>
        </p:txBody>
      </p:sp>
      <p:sp>
        <p:nvSpPr>
          <p:cNvPr id="1185" name="Google Shape;1185;p7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2400"/>
              </a:spcBef>
              <a:spcAft>
                <a:spcPts val="0"/>
              </a:spcAft>
              <a:buClr>
                <a:schemeClr val="dk1"/>
              </a:buClr>
              <a:buSzPts val="1100"/>
              <a:buFont typeface="Arial"/>
              <a:buNone/>
            </a:pPr>
            <a:r>
              <a:rPr b="1" lang="en">
                <a:solidFill>
                  <a:srgbClr val="24292E"/>
                </a:solidFill>
                <a:highlight>
                  <a:srgbClr val="FFFFFF"/>
                </a:highlight>
                <a:latin typeface="Roboto"/>
                <a:ea typeface="Roboto"/>
                <a:cs typeface="Roboto"/>
                <a:sym typeface="Roboto"/>
              </a:rPr>
              <a:t>Introduction to Pandas &amp; Jupyter</a:t>
            </a:r>
            <a:endParaRPr b="1">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87"/>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275" name="Google Shape;1275;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a:t>
            </a:r>
            <a:r>
              <a:rPr b="1" lang="en">
                <a:latin typeface="Roboto"/>
                <a:ea typeface="Roboto"/>
                <a:cs typeface="Roboto"/>
                <a:sym typeface="Roboto"/>
              </a:rPr>
              <a:t>Netflix Remix</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276" name="Google Shape;1276;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77" name="Google Shape;1277;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8" name="Google Shape;1278;p87"/>
          <p:cNvSpPr txBox="1"/>
          <p:nvPr/>
        </p:nvSpPr>
        <p:spPr>
          <a:xfrm>
            <a:off x="691975" y="1169225"/>
            <a:ext cx="8177700" cy="311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Using </a:t>
            </a:r>
            <a:r>
              <a:rPr lang="en" sz="1200">
                <a:solidFill>
                  <a:srgbClr val="404040"/>
                </a:solidFill>
                <a:highlight>
                  <a:schemeClr val="lt2"/>
                </a:highlight>
                <a:latin typeface="Consolas"/>
                <a:ea typeface="Consolas"/>
                <a:cs typeface="Consolas"/>
                <a:sym typeface="Consolas"/>
              </a:rPr>
              <a:t>Netflix.py</a:t>
            </a:r>
            <a:r>
              <a:rPr lang="en">
                <a:solidFill>
                  <a:srgbClr val="24292E"/>
                </a:solidFill>
                <a:highlight>
                  <a:schemeClr val="lt1"/>
                </a:highlight>
                <a:latin typeface="Roboto"/>
                <a:ea typeface="Roboto"/>
                <a:cs typeface="Roboto"/>
                <a:sym typeface="Roboto"/>
              </a:rPr>
              <a:t>  as a jumping off point, convert the application so that it runs properly within a Jupyter Notebook.</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Make sure to have the application print out the user's input, the path to </a:t>
            </a:r>
            <a:r>
              <a:rPr lang="en" sz="1200">
                <a:solidFill>
                  <a:srgbClr val="404040"/>
                </a:solidFill>
                <a:highlight>
                  <a:schemeClr val="lt2"/>
                </a:highlight>
                <a:latin typeface="Consolas"/>
                <a:ea typeface="Consolas"/>
                <a:cs typeface="Consolas"/>
                <a:sym typeface="Consolas"/>
              </a:rPr>
              <a:t>Netflix_Ratings.csv</a:t>
            </a:r>
            <a:r>
              <a:rPr lang="en">
                <a:solidFill>
                  <a:srgbClr val="24292E"/>
                </a:solidFill>
                <a:highlight>
                  <a:schemeClr val="lt1"/>
                </a:highlight>
                <a:latin typeface="Roboto"/>
                <a:ea typeface="Roboto"/>
                <a:cs typeface="Roboto"/>
                <a:sym typeface="Roboto"/>
              </a:rPr>
              <a:t>, and the final rating/review for the film in different cells.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latin typeface="Roboto"/>
                <a:ea typeface="Roboto"/>
                <a:cs typeface="Roboto"/>
                <a:sym typeface="Roboto"/>
              </a:rPr>
              <a:t>Bonus</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Go through any of the activities from last week and attempt to convert them to run within a Jupyter Notebook. While doing this, try to split up the code into cells and print out the outputs.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latin typeface="Roboto"/>
                <a:ea typeface="Roboto"/>
                <a:cs typeface="Roboto"/>
                <a:sym typeface="Roboto"/>
              </a:rPr>
              <a:t>Hints</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latin typeface="Roboto"/>
                <a:ea typeface="Roboto"/>
                <a:cs typeface="Roboto"/>
                <a:sym typeface="Roboto"/>
              </a:rPr>
              <a:t>If your development environment does not appear as a potential kernel within Jupyter Notebook, close out of Jupyter Notebook and run </a:t>
            </a:r>
            <a:r>
              <a:rPr lang="en" sz="1200">
                <a:solidFill>
                  <a:srgbClr val="404040"/>
                </a:solidFill>
                <a:highlight>
                  <a:schemeClr val="lt2"/>
                </a:highlight>
                <a:latin typeface="Consolas"/>
                <a:ea typeface="Consolas"/>
                <a:cs typeface="Consolas"/>
                <a:sym typeface="Consolas"/>
              </a:rPr>
              <a:t>conda install -c anaconda nb_conda_kernels</a:t>
            </a:r>
            <a:r>
              <a:rPr lang="en">
                <a:solidFill>
                  <a:srgbClr val="24292E"/>
                </a:solidFill>
                <a:latin typeface="Roboto"/>
                <a:ea typeface="Roboto"/>
                <a:cs typeface="Roboto"/>
                <a:sym typeface="Roboto"/>
              </a:rPr>
              <a:t> within the terminal. Upon reloading Jupyter Notebook, all possible kernels should now appear.</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1600"/>
              </a:spcAft>
              <a:buNone/>
            </a:pPr>
            <a:r>
              <a:t/>
            </a:r>
            <a:endParaRPr b="1" sz="1800">
              <a:solidFill>
                <a:schemeClr val="dk2"/>
              </a:solidFill>
              <a:latin typeface="Roboto"/>
              <a:ea typeface="Roboto"/>
              <a:cs typeface="Roboto"/>
              <a:sym typeface="Roboto"/>
            </a:endParaRPr>
          </a:p>
        </p:txBody>
      </p:sp>
      <p:pic>
        <p:nvPicPr>
          <p:cNvPr id="1279" name="Google Shape;1279;p87"/>
          <p:cNvPicPr preferRelativeResize="0"/>
          <p:nvPr/>
        </p:nvPicPr>
        <p:blipFill>
          <a:blip r:embed="rId3">
            <a:alphaModFix/>
          </a:blip>
          <a:stretch>
            <a:fillRect/>
          </a:stretch>
        </p:blipFill>
        <p:spPr>
          <a:xfrm flipH="1" rot="-1718092">
            <a:off x="803787" y="3737860"/>
            <a:ext cx="626576" cy="62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5" name="Google Shape;1285;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1" name="Google Shape;1291;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92" name="Google Shape;1292;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Introduction to Pandas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90"/>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298" name="Google Shape;1298;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Introduction to Pandas										</a:t>
            </a:r>
            <a:endParaRPr b="1">
              <a:latin typeface="Roboto"/>
              <a:ea typeface="Roboto"/>
              <a:cs typeface="Roboto"/>
              <a:sym typeface="Roboto"/>
            </a:endParaRPr>
          </a:p>
        </p:txBody>
      </p:sp>
      <p:sp>
        <p:nvSpPr>
          <p:cNvPr id="1299" name="Google Shape;1299;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00" name="Google Shape;1300;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1" name="Google Shape;1301;p90"/>
          <p:cNvSpPr txBox="1"/>
          <p:nvPr/>
        </p:nvSpPr>
        <p:spPr>
          <a:xfrm>
            <a:off x="501000" y="956025"/>
            <a:ext cx="8655300" cy="860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Thankfully there exists a library that, despite its cute and cuddly name, is extraordinarily powerful when it comes to visualizing, analyzing, and altering large datasets. This library is </a:t>
            </a:r>
            <a:r>
              <a:rPr b="1" lang="en">
                <a:solidFill>
                  <a:srgbClr val="24292E"/>
                </a:solidFill>
                <a:latin typeface="Roboto"/>
                <a:ea typeface="Roboto"/>
                <a:cs typeface="Roboto"/>
                <a:sym typeface="Roboto"/>
              </a:rPr>
              <a:t>Pandas</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4292E"/>
              </a:solidFill>
              <a:latin typeface="Roboto"/>
              <a:ea typeface="Roboto"/>
              <a:cs typeface="Roboto"/>
              <a:sym typeface="Roboto"/>
            </a:endParaRPr>
          </a:p>
          <a:p>
            <a:pPr indent="0" lvl="0" marL="0" rtl="0" algn="l">
              <a:spcBef>
                <a:spcPts val="1200"/>
              </a:spcBef>
              <a:spcAft>
                <a:spcPts val="0"/>
              </a:spcAft>
              <a:buNone/>
            </a:pPr>
            <a:r>
              <a:t/>
            </a:r>
            <a:endParaRPr/>
          </a:p>
        </p:txBody>
      </p:sp>
      <p:pic>
        <p:nvPicPr>
          <p:cNvPr id="1302" name="Google Shape;1302;p90"/>
          <p:cNvPicPr preferRelativeResize="0"/>
          <p:nvPr/>
        </p:nvPicPr>
        <p:blipFill>
          <a:blip r:embed="rId3">
            <a:alphaModFix/>
          </a:blip>
          <a:stretch>
            <a:fillRect/>
          </a:stretch>
        </p:blipFill>
        <p:spPr>
          <a:xfrm>
            <a:off x="581863" y="1717450"/>
            <a:ext cx="8493567" cy="2716300"/>
          </a:xfrm>
          <a:prstGeom prst="rect">
            <a:avLst/>
          </a:prstGeom>
          <a:noFill/>
          <a:ln>
            <a:noFill/>
          </a:ln>
        </p:spPr>
      </p:pic>
      <p:sp>
        <p:nvSpPr>
          <p:cNvPr id="1303" name="Google Shape;1303;p90"/>
          <p:cNvSpPr txBox="1"/>
          <p:nvPr/>
        </p:nvSpPr>
        <p:spPr>
          <a:xfrm>
            <a:off x="4684700" y="2161900"/>
            <a:ext cx="1024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Courier New"/>
                <a:ea typeface="Courier New"/>
                <a:cs typeface="Courier New"/>
                <a:sym typeface="Courier New"/>
              </a:rPr>
              <a:t>Pandas</a:t>
            </a:r>
            <a:endParaRPr b="1" sz="1500">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Introduction to Pandas										</a:t>
            </a:r>
            <a:endParaRPr b="1">
              <a:latin typeface="Roboto"/>
              <a:ea typeface="Roboto"/>
              <a:cs typeface="Roboto"/>
              <a:sym typeface="Roboto"/>
            </a:endParaRPr>
          </a:p>
        </p:txBody>
      </p:sp>
      <p:sp>
        <p:nvSpPr>
          <p:cNvPr id="1309" name="Google Shape;1309;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10" name="Google Shape;131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1" name="Google Shape;1311;p91"/>
          <p:cNvSpPr txBox="1"/>
          <p:nvPr/>
        </p:nvSpPr>
        <p:spPr>
          <a:xfrm>
            <a:off x="488700" y="691675"/>
            <a:ext cx="8655300" cy="860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While Python alone is stuck using lists, tuples, and dictionaries, Pandas lets Python programmers work with "Series" and "DataFrames"</a:t>
            </a:r>
            <a:endParaRPr>
              <a:solidFill>
                <a:srgbClr val="24292E"/>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Each Column in a DataFrame is a Series.</a:t>
            </a:r>
            <a:endParaRPr>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latin typeface="Roboto"/>
              <a:ea typeface="Roboto"/>
              <a:cs typeface="Roboto"/>
              <a:sym typeface="Roboto"/>
            </a:endParaRPr>
          </a:p>
          <a:p>
            <a:pPr indent="0" lvl="0" marL="0" rtl="0" algn="l">
              <a:spcBef>
                <a:spcPts val="1200"/>
              </a:spcBef>
              <a:spcAft>
                <a:spcPts val="0"/>
              </a:spcAft>
              <a:buNone/>
            </a:pPr>
            <a:r>
              <a:t/>
            </a:r>
            <a:endParaRPr/>
          </a:p>
        </p:txBody>
      </p:sp>
      <p:pic>
        <p:nvPicPr>
          <p:cNvPr id="1312" name="Google Shape;1312;p91"/>
          <p:cNvPicPr preferRelativeResize="0"/>
          <p:nvPr/>
        </p:nvPicPr>
        <p:blipFill>
          <a:blip r:embed="rId3">
            <a:alphaModFix/>
          </a:blip>
          <a:stretch>
            <a:fillRect/>
          </a:stretch>
        </p:blipFill>
        <p:spPr>
          <a:xfrm>
            <a:off x="920850" y="1803350"/>
            <a:ext cx="4756150" cy="3021101"/>
          </a:xfrm>
          <a:prstGeom prst="rect">
            <a:avLst/>
          </a:prstGeom>
          <a:noFill/>
          <a:ln>
            <a:noFill/>
          </a:ln>
        </p:spPr>
      </p:pic>
      <p:pic>
        <p:nvPicPr>
          <p:cNvPr id="1313" name="Google Shape;1313;p91"/>
          <p:cNvPicPr preferRelativeResize="0"/>
          <p:nvPr/>
        </p:nvPicPr>
        <p:blipFill>
          <a:blip r:embed="rId4">
            <a:alphaModFix/>
          </a:blip>
          <a:stretch>
            <a:fillRect/>
          </a:stretch>
        </p:blipFill>
        <p:spPr>
          <a:xfrm>
            <a:off x="5554450" y="1803350"/>
            <a:ext cx="2688175" cy="2616384"/>
          </a:xfrm>
          <a:prstGeom prst="rect">
            <a:avLst/>
          </a:prstGeom>
          <a:noFill/>
          <a:ln>
            <a:noFill/>
          </a:ln>
        </p:spPr>
      </p:pic>
      <p:sp>
        <p:nvSpPr>
          <p:cNvPr id="1314" name="Google Shape;1314;p91"/>
          <p:cNvSpPr/>
          <p:nvPr/>
        </p:nvSpPr>
        <p:spPr>
          <a:xfrm>
            <a:off x="5092975" y="2890438"/>
            <a:ext cx="771300" cy="44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1"/>
          <p:cNvSpPr/>
          <p:nvPr/>
        </p:nvSpPr>
        <p:spPr>
          <a:xfrm>
            <a:off x="3394625" y="2383425"/>
            <a:ext cx="627300" cy="2068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1" name="Google Shape;1321;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22" name="Google Shape;1322;p9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DataFrame Creation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93"/>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Few thing to note when creating a DataFrame</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328" name="Google Shape;1328;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Creation</a:t>
            </a:r>
            <a:endParaRPr b="1">
              <a:latin typeface="Roboto"/>
              <a:ea typeface="Roboto"/>
              <a:cs typeface="Roboto"/>
              <a:sym typeface="Roboto"/>
            </a:endParaRPr>
          </a:p>
        </p:txBody>
      </p:sp>
      <p:sp>
        <p:nvSpPr>
          <p:cNvPr id="1329" name="Google Shape;1329;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30" name="Google Shape;1330;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1" name="Google Shape;1331;p93"/>
          <p:cNvSpPr txBox="1"/>
          <p:nvPr/>
        </p:nvSpPr>
        <p:spPr>
          <a:xfrm>
            <a:off x="707000" y="1307000"/>
            <a:ext cx="7900800" cy="1715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First, import Pandas library running </a:t>
            </a:r>
            <a:r>
              <a:rPr lang="en" sz="1200">
                <a:solidFill>
                  <a:srgbClr val="404040"/>
                </a:solidFill>
                <a:highlight>
                  <a:schemeClr val="lt2"/>
                </a:highlight>
                <a:latin typeface="Consolas"/>
                <a:ea typeface="Consolas"/>
                <a:cs typeface="Consolas"/>
                <a:sym typeface="Consolas"/>
              </a:rPr>
              <a:t>import pandas as pd</a:t>
            </a:r>
            <a:r>
              <a:rPr lang="en">
                <a:solidFill>
                  <a:srgbClr val="24292E"/>
                </a:solidFill>
                <a:highlight>
                  <a:schemeClr val="lt1"/>
                </a:highlight>
                <a:latin typeface="Roboto"/>
                <a:ea typeface="Roboto"/>
                <a:cs typeface="Roboto"/>
                <a:sym typeface="Roboto"/>
              </a:rPr>
              <a:t>.This method of import allows Pandas functions/methods to be called using the variable </a:t>
            </a:r>
            <a:r>
              <a:rPr lang="en" sz="1200">
                <a:solidFill>
                  <a:srgbClr val="404040"/>
                </a:solidFill>
                <a:highlight>
                  <a:schemeClr val="lt2"/>
                </a:highlight>
                <a:latin typeface="Consolas"/>
                <a:ea typeface="Consolas"/>
                <a:cs typeface="Consolas"/>
                <a:sym typeface="Consolas"/>
              </a:rPr>
              <a:t>pd</a:t>
            </a:r>
            <a:r>
              <a:rPr lang="en">
                <a:solidFill>
                  <a:srgbClr val="24292E"/>
                </a:solidFill>
                <a:highlight>
                  <a:schemeClr val="lt1"/>
                </a:highlight>
                <a:latin typeface="Roboto"/>
                <a:ea typeface="Roboto"/>
                <a:cs typeface="Roboto"/>
                <a:sym typeface="Roboto"/>
              </a:rPr>
              <a:t>.</a:t>
            </a:r>
            <a:endParaRPr>
              <a:solidFill>
                <a:srgbClr val="24292E"/>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30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To create a Series, simply run </a:t>
            </a:r>
            <a:r>
              <a:rPr lang="en" sz="1200">
                <a:solidFill>
                  <a:srgbClr val="404040"/>
                </a:solidFill>
                <a:highlight>
                  <a:schemeClr val="lt2"/>
                </a:highlight>
                <a:latin typeface="Consolas"/>
                <a:ea typeface="Consolas"/>
                <a:cs typeface="Consolas"/>
                <a:sym typeface="Consolas"/>
              </a:rPr>
              <a:t>pd.Series()</a:t>
            </a:r>
            <a:r>
              <a:rPr lang="en">
                <a:solidFill>
                  <a:srgbClr val="24292E"/>
                </a:solidFill>
                <a:highlight>
                  <a:schemeClr val="lt1"/>
                </a:highlight>
                <a:latin typeface="Roboto"/>
                <a:ea typeface="Roboto"/>
                <a:cs typeface="Roboto"/>
                <a:sym typeface="Roboto"/>
              </a:rPr>
              <a:t> function and place a list within the parentheses. Note that the index for the values within the Series will be the numeric index of the initial list.</a:t>
            </a:r>
            <a:endParaRPr>
              <a:solidFill>
                <a:srgbClr val="24292E"/>
              </a:solidFill>
              <a:highlight>
                <a:schemeClr val="lt1"/>
              </a:highlight>
              <a:latin typeface="Roboto"/>
              <a:ea typeface="Roboto"/>
              <a:cs typeface="Roboto"/>
              <a:sym typeface="Roboto"/>
            </a:endParaRPr>
          </a:p>
          <a:p>
            <a:pPr indent="0" lvl="0" marL="457200" rtl="0" algn="l">
              <a:lnSpc>
                <a:spcPct val="115000"/>
              </a:lnSpc>
              <a:spcBef>
                <a:spcPts val="300"/>
              </a:spcBef>
              <a:spcAft>
                <a:spcPts val="0"/>
              </a:spcAft>
              <a:buClr>
                <a:schemeClr val="dk1"/>
              </a:buClr>
              <a:buSzPts val="1100"/>
              <a:buFont typeface="Arial"/>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404040"/>
              </a:solidFill>
              <a:highlight>
                <a:schemeClr val="lt2"/>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94"/>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Few thing to note when creating a DataFrame</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337" name="Google Shape;1337;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Creation</a:t>
            </a:r>
            <a:endParaRPr b="1">
              <a:latin typeface="Roboto"/>
              <a:ea typeface="Roboto"/>
              <a:cs typeface="Roboto"/>
              <a:sym typeface="Roboto"/>
            </a:endParaRPr>
          </a:p>
        </p:txBody>
      </p:sp>
      <p:sp>
        <p:nvSpPr>
          <p:cNvPr id="1338" name="Google Shape;1338;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39" name="Google Shape;1339;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0" name="Google Shape;1340;p94"/>
          <p:cNvSpPr txBox="1"/>
          <p:nvPr/>
        </p:nvSpPr>
        <p:spPr>
          <a:xfrm>
            <a:off x="707000" y="1307000"/>
            <a:ext cx="7900800" cy="3196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One of many different ways to create DataFrames from scratch is to use the </a:t>
            </a:r>
            <a:r>
              <a:rPr lang="en" sz="1200">
                <a:solidFill>
                  <a:srgbClr val="404040"/>
                </a:solidFill>
                <a:highlight>
                  <a:schemeClr val="lt2"/>
                </a:highlight>
                <a:latin typeface="Consolas"/>
                <a:ea typeface="Consolas"/>
                <a:cs typeface="Consolas"/>
                <a:sym typeface="Consolas"/>
              </a:rPr>
              <a:t>pd.DataFrame()</a:t>
            </a:r>
            <a:r>
              <a:rPr lang="en">
                <a:solidFill>
                  <a:srgbClr val="24292E"/>
                </a:solidFill>
                <a:highlight>
                  <a:schemeClr val="lt1"/>
                </a:highlight>
                <a:latin typeface="Roboto"/>
                <a:ea typeface="Roboto"/>
                <a:cs typeface="Roboto"/>
                <a:sym typeface="Roboto"/>
              </a:rPr>
              <a:t> function and provide it with a list of dictionaries. Each dictionary will represent a new row where the keys become column headers and the values will be placed inside the table.</a:t>
            </a:r>
            <a:r>
              <a:rPr lang="en">
                <a:solidFill>
                  <a:srgbClr val="404040"/>
                </a:solidFill>
                <a:highlight>
                  <a:schemeClr val="lt2"/>
                </a:highlight>
                <a:latin typeface="Roboto"/>
                <a:ea typeface="Roboto"/>
                <a:cs typeface="Roboto"/>
                <a:sym typeface="Roboto"/>
              </a:rPr>
              <a:t> </a:t>
            </a:r>
            <a:endParaRPr>
              <a:solidFill>
                <a:srgbClr val="404040"/>
              </a:solidFill>
              <a:highlight>
                <a:schemeClr val="lt2"/>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404040"/>
              </a:solidFill>
              <a:highlight>
                <a:schemeClr val="lt2"/>
              </a:highlight>
              <a:latin typeface="Roboto"/>
              <a:ea typeface="Roboto"/>
              <a:cs typeface="Roboto"/>
              <a:sym typeface="Roboto"/>
            </a:endParaRPr>
          </a:p>
          <a:p>
            <a:pPr indent="-317500" lvl="0" marL="457200" rtl="0" algn="l">
              <a:lnSpc>
                <a:spcPct val="115000"/>
              </a:lnSpc>
              <a:spcBef>
                <a:spcPts val="30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Another way to use  </a:t>
            </a:r>
            <a:r>
              <a:rPr lang="en" sz="1200">
                <a:solidFill>
                  <a:srgbClr val="404040"/>
                </a:solidFill>
                <a:highlight>
                  <a:schemeClr val="lt2"/>
                </a:highlight>
                <a:latin typeface="Consolas"/>
                <a:ea typeface="Consolas"/>
                <a:cs typeface="Consolas"/>
                <a:sym typeface="Consolas"/>
              </a:rPr>
              <a:t>pd.DataFrame()</a:t>
            </a:r>
            <a:r>
              <a:rPr lang="en">
                <a:solidFill>
                  <a:srgbClr val="24292E"/>
                </a:solidFill>
                <a:highlight>
                  <a:schemeClr val="lt1"/>
                </a:highlight>
                <a:latin typeface="Roboto"/>
                <a:ea typeface="Roboto"/>
                <a:cs typeface="Roboto"/>
                <a:sym typeface="Roboto"/>
              </a:rPr>
              <a:t> function is to provide a dictionary of lists. The keys of the dictionary will be the column headers and the listed values will be placed into their respective rows.</a:t>
            </a:r>
            <a:endParaRPr>
              <a:solidFill>
                <a:srgbClr val="404040"/>
              </a:solidFill>
              <a:highlight>
                <a:schemeClr val="lt2"/>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chemeClr val="lt1"/>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9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346" name="Google Shape;134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7" name="Google Shape;1347;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48" name="Google Shape;1348;p95"/>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Data-Frame Shop </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create DataFrames from </a:t>
            </a:r>
            <a:r>
              <a:rPr lang="en" sz="1900">
                <a:latin typeface="Roboto Light"/>
                <a:ea typeface="Roboto Light"/>
                <a:cs typeface="Roboto Light"/>
                <a:sym typeface="Roboto Light"/>
              </a:rPr>
              <a:t>scratch</a:t>
            </a:r>
            <a:r>
              <a:rPr lang="en" sz="1900">
                <a:latin typeface="Roboto Light"/>
                <a:ea typeface="Roboto Light"/>
                <a:cs typeface="Roboto Light"/>
                <a:sym typeface="Roboto Light"/>
              </a:rPr>
              <a:t> using the two methods discussed earlier.</a:t>
            </a:r>
            <a:endParaRPr sz="1900">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96"/>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354" name="Google Shape;135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DataFrame Shop</a:t>
            </a:r>
            <a:endParaRPr b="1">
              <a:latin typeface="Roboto"/>
              <a:ea typeface="Roboto"/>
              <a:cs typeface="Roboto"/>
              <a:sym typeface="Roboto"/>
            </a:endParaRPr>
          </a:p>
        </p:txBody>
      </p:sp>
      <p:sp>
        <p:nvSpPr>
          <p:cNvPr id="1355" name="Google Shape;1355;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56" name="Google Shape;1356;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7" name="Google Shape;1357;p96"/>
          <p:cNvSpPr txBox="1"/>
          <p:nvPr/>
        </p:nvSpPr>
        <p:spPr>
          <a:xfrm>
            <a:off x="1024600" y="1194000"/>
            <a:ext cx="7459200" cy="723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DataFrame for a frame shop that contains three columns - "Frame", "Price", and "Sales" - and has five rows of data stored within it.</a:t>
            </a:r>
            <a:endParaRPr/>
          </a:p>
        </p:txBody>
      </p:sp>
      <p:sp>
        <p:nvSpPr>
          <p:cNvPr id="1358" name="Google Shape;1358;p96"/>
          <p:cNvSpPr txBox="1"/>
          <p:nvPr/>
        </p:nvSpPr>
        <p:spPr>
          <a:xfrm>
            <a:off x="1024600" y="1917000"/>
            <a:ext cx="7766400" cy="688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24292E"/>
              </a:buClr>
              <a:buSzPts val="1400"/>
              <a:buFont typeface="Roboto"/>
              <a:buChar char="●"/>
            </a:pPr>
            <a:r>
              <a:rPr lang="en">
                <a:solidFill>
                  <a:srgbClr val="24292E"/>
                </a:solidFill>
                <a:latin typeface="Roboto"/>
                <a:ea typeface="Roboto"/>
                <a:cs typeface="Roboto"/>
                <a:sym typeface="Roboto"/>
              </a:rPr>
              <a:t>Using an alternate method from that used before, create a DataFrame for an art gallery that contains three columns - "Painting", "Price", and "Popularity" - and has four rows of data stored within it.</a:t>
            </a:r>
            <a:endParaRPr>
              <a:solidFill>
                <a:srgbClr val="24292E"/>
              </a:solidFill>
              <a:latin typeface="Roboto"/>
              <a:ea typeface="Roboto"/>
              <a:cs typeface="Roboto"/>
              <a:sym typeface="Roboto"/>
            </a:endParaRPr>
          </a:p>
          <a:p>
            <a:pPr indent="0" lvl="0" marL="0" rtl="0" algn="l">
              <a:spcBef>
                <a:spcPts val="1200"/>
              </a:spcBef>
              <a:spcAft>
                <a:spcPts val="0"/>
              </a:spcAft>
              <a:buNone/>
            </a:pPr>
            <a:r>
              <a:t/>
            </a:r>
            <a:endParaRPr/>
          </a:p>
        </p:txBody>
      </p:sp>
      <p:sp>
        <p:nvSpPr>
          <p:cNvPr id="1359" name="Google Shape;1359;p96"/>
          <p:cNvSpPr txBox="1"/>
          <p:nvPr/>
        </p:nvSpPr>
        <p:spPr>
          <a:xfrm>
            <a:off x="1024600" y="3012325"/>
            <a:ext cx="7337700" cy="1127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Char char="●"/>
            </a:pPr>
            <a:r>
              <a:rPr b="1" lang="en">
                <a:solidFill>
                  <a:srgbClr val="24292E"/>
                </a:solidFill>
                <a:latin typeface="Roboto"/>
                <a:ea typeface="Roboto"/>
                <a:cs typeface="Roboto"/>
                <a:sym typeface="Roboto"/>
              </a:rPr>
              <a:t>Bonus</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Once both of the DataFrames have been created, discuss with those around you which method you prefer to use and why.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Class Objectives</a:t>
            </a:r>
            <a:endParaRPr b="1">
              <a:latin typeface="Roboto"/>
              <a:ea typeface="Roboto"/>
              <a:cs typeface="Roboto"/>
              <a:sym typeface="Roboto"/>
            </a:endParaRPr>
          </a:p>
        </p:txBody>
      </p:sp>
      <p:sp>
        <p:nvSpPr>
          <p:cNvPr id="1191" name="Google Shape;1191;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By the end of today’s class you will be able to:</a:t>
            </a:r>
            <a:endParaRPr b="1"/>
          </a:p>
        </p:txBody>
      </p:sp>
      <p:sp>
        <p:nvSpPr>
          <p:cNvPr id="1192" name="Google Shape;119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3" name="Google Shape;1193;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194" name="Google Shape;1194;p79"/>
          <p:cNvSpPr txBox="1"/>
          <p:nvPr>
            <p:ph idx="3" type="subTitle"/>
          </p:nvPr>
        </p:nvSpPr>
        <p:spPr>
          <a:xfrm>
            <a:off x="12300" y="1596800"/>
            <a:ext cx="8533500" cy="4524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Clr>
                <a:schemeClr val="dk1"/>
              </a:buClr>
              <a:buSzPts val="1100"/>
              <a:buFont typeface="Arial"/>
              <a:buNone/>
            </a:pPr>
            <a:r>
              <a:rPr lang="en">
                <a:solidFill>
                  <a:schemeClr val="dk1"/>
                </a:solidFill>
              </a:rPr>
              <a:t>Serve Jupyter Notebook files from local directories and connect their development </a:t>
            </a:r>
            <a:r>
              <a:rPr lang="en">
                <a:solidFill>
                  <a:schemeClr val="dk1"/>
                </a:solidFill>
              </a:rPr>
              <a:t>environment</a:t>
            </a:r>
            <a:r>
              <a:rPr lang="en">
                <a:solidFill>
                  <a:schemeClr val="dk1"/>
                </a:solidFill>
              </a:rPr>
              <a:t>. </a:t>
            </a:r>
            <a:endParaRPr>
              <a:solidFill>
                <a:schemeClr val="dk1"/>
              </a:solidFill>
            </a:endParaRPr>
          </a:p>
        </p:txBody>
      </p:sp>
      <p:sp>
        <p:nvSpPr>
          <p:cNvPr id="1195" name="Google Shape;1195;p79"/>
          <p:cNvSpPr txBox="1"/>
          <p:nvPr>
            <p:ph idx="4" type="subTitle"/>
          </p:nvPr>
        </p:nvSpPr>
        <p:spPr>
          <a:xfrm>
            <a:off x="-12300" y="23621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a:solidFill>
                  <a:schemeClr val="dk1"/>
                </a:solidFill>
              </a:rPr>
              <a:t>Create Pandas DataFrames from scratch.</a:t>
            </a:r>
            <a:endParaRPr/>
          </a:p>
        </p:txBody>
      </p:sp>
      <p:sp>
        <p:nvSpPr>
          <p:cNvPr id="1196" name="Google Shape;1196;p79"/>
          <p:cNvSpPr txBox="1"/>
          <p:nvPr>
            <p:ph idx="5" type="subTitle"/>
          </p:nvPr>
        </p:nvSpPr>
        <p:spPr>
          <a:xfrm>
            <a:off x="12300" y="3241225"/>
            <a:ext cx="8114700" cy="5337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Clr>
                <a:schemeClr val="dk1"/>
              </a:buClr>
              <a:buSzPts val="1100"/>
              <a:buFont typeface="Arial"/>
              <a:buNone/>
            </a:pPr>
            <a:r>
              <a:rPr lang="en">
                <a:solidFill>
                  <a:schemeClr val="dk1"/>
                </a:solidFill>
              </a:rPr>
              <a:t>Understand how to run functions on Pandas DataFrame.</a:t>
            </a:r>
            <a:endParaRPr>
              <a:solidFill>
                <a:schemeClr val="dk1"/>
              </a:solidFill>
            </a:endParaRPr>
          </a:p>
        </p:txBody>
      </p:sp>
      <p:sp>
        <p:nvSpPr>
          <p:cNvPr id="1197" name="Google Shape;1197;p79"/>
          <p:cNvSpPr txBox="1"/>
          <p:nvPr/>
        </p:nvSpPr>
        <p:spPr>
          <a:xfrm>
            <a:off x="1425775" y="4042325"/>
            <a:ext cx="7500000" cy="60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1"/>
                </a:solidFill>
                <a:latin typeface="Roboto"/>
                <a:ea typeface="Roboto"/>
                <a:cs typeface="Roboto"/>
                <a:sym typeface="Roboto"/>
              </a:rPr>
              <a:t>Read/write DataFrames from/to CSV files using Pandas. </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5" name="Google Shape;1365;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1" name="Google Shape;1371;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72" name="Google Shape;1372;p9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DataFrame Functions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99"/>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b="1" lang="en">
                <a:highlight>
                  <a:schemeClr val="lt1"/>
                </a:highlight>
              </a:rPr>
              <a:t>Built in Function: </a:t>
            </a:r>
            <a:r>
              <a:rPr lang="en" sz="1600">
                <a:solidFill>
                  <a:srgbClr val="404040"/>
                </a:solidFill>
                <a:highlight>
                  <a:schemeClr val="lt2"/>
                </a:highlight>
                <a:latin typeface="Consolas"/>
                <a:ea typeface="Consolas"/>
                <a:cs typeface="Consolas"/>
                <a:sym typeface="Consolas"/>
              </a:rPr>
              <a:t>head()</a:t>
            </a:r>
            <a:endParaRPr b="1" sz="2000"/>
          </a:p>
        </p:txBody>
      </p:sp>
      <p:sp>
        <p:nvSpPr>
          <p:cNvPr id="1378" name="Google Shape;1378;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Functions </a:t>
            </a:r>
            <a:endParaRPr b="1">
              <a:latin typeface="Roboto"/>
              <a:ea typeface="Roboto"/>
              <a:cs typeface="Roboto"/>
              <a:sym typeface="Roboto"/>
            </a:endParaRPr>
          </a:p>
        </p:txBody>
      </p:sp>
      <p:sp>
        <p:nvSpPr>
          <p:cNvPr id="1379" name="Google Shape;1379;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80" name="Google Shape;1380;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1" name="Google Shape;1381;p99"/>
          <p:cNvSpPr txBox="1"/>
          <p:nvPr/>
        </p:nvSpPr>
        <p:spPr>
          <a:xfrm>
            <a:off x="495600" y="1102500"/>
            <a:ext cx="8215800" cy="7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head()</a:t>
            </a:r>
            <a:r>
              <a:rPr lang="en">
                <a:solidFill>
                  <a:srgbClr val="24292E"/>
                </a:solidFill>
                <a:highlight>
                  <a:srgbClr val="FFFFFF"/>
                </a:highlight>
                <a:latin typeface="Roboto"/>
                <a:ea typeface="Roboto"/>
                <a:cs typeface="Roboto"/>
                <a:sym typeface="Roboto"/>
              </a:rPr>
              <a:t> method is helpful in so much as it allows the programmer to look at a minified version of a much larger table, thus allowing them to make informed changes without having to search through the entire dataset.</a:t>
            </a:r>
            <a:endParaRPr>
              <a:latin typeface="Roboto"/>
              <a:ea typeface="Roboto"/>
              <a:cs typeface="Roboto"/>
              <a:sym typeface="Roboto"/>
            </a:endParaRPr>
          </a:p>
        </p:txBody>
      </p:sp>
      <p:pic>
        <p:nvPicPr>
          <p:cNvPr id="1382" name="Google Shape;1382;p99"/>
          <p:cNvPicPr preferRelativeResize="0"/>
          <p:nvPr/>
        </p:nvPicPr>
        <p:blipFill>
          <a:blip r:embed="rId3">
            <a:alphaModFix/>
          </a:blip>
          <a:stretch>
            <a:fillRect/>
          </a:stretch>
        </p:blipFill>
        <p:spPr>
          <a:xfrm>
            <a:off x="152400" y="1977900"/>
            <a:ext cx="8839199" cy="24527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0"/>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a:highlight>
                  <a:schemeClr val="lt1"/>
                </a:highlight>
              </a:rPr>
              <a:t>Built in Function: </a:t>
            </a:r>
            <a:r>
              <a:rPr lang="en" sz="1600">
                <a:solidFill>
                  <a:srgbClr val="404040"/>
                </a:solidFill>
                <a:highlight>
                  <a:schemeClr val="lt2"/>
                </a:highlight>
                <a:latin typeface="Consolas"/>
                <a:ea typeface="Consolas"/>
                <a:cs typeface="Consolas"/>
                <a:sym typeface="Consolas"/>
              </a:rPr>
              <a:t>describe()</a:t>
            </a:r>
            <a:endParaRPr b="1" sz="2000"/>
          </a:p>
          <a:p>
            <a:pPr indent="0" lvl="0" marL="0" rtl="0" algn="l">
              <a:spcBef>
                <a:spcPts val="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388" name="Google Shape;138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Functions </a:t>
            </a:r>
            <a:endParaRPr b="1">
              <a:latin typeface="Roboto"/>
              <a:ea typeface="Roboto"/>
              <a:cs typeface="Roboto"/>
              <a:sym typeface="Roboto"/>
            </a:endParaRPr>
          </a:p>
        </p:txBody>
      </p:sp>
      <p:sp>
        <p:nvSpPr>
          <p:cNvPr id="1389" name="Google Shape;1389;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90" name="Google Shape;1390;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1" name="Google Shape;1391;p100"/>
          <p:cNvSpPr txBox="1"/>
          <p:nvPr/>
        </p:nvSpPr>
        <p:spPr>
          <a:xfrm>
            <a:off x="495600" y="1102500"/>
            <a:ext cx="8215800" cy="7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The </a:t>
            </a:r>
            <a:r>
              <a:rPr lang="en" sz="1200">
                <a:solidFill>
                  <a:srgbClr val="404040"/>
                </a:solidFill>
                <a:highlight>
                  <a:schemeClr val="lt2"/>
                </a:highlight>
                <a:latin typeface="Consolas"/>
                <a:ea typeface="Consolas"/>
                <a:cs typeface="Consolas"/>
                <a:sym typeface="Consolas"/>
              </a:rPr>
              <a:t>describe()</a:t>
            </a:r>
            <a:r>
              <a:rPr lang="en">
                <a:solidFill>
                  <a:srgbClr val="24292E"/>
                </a:solidFill>
                <a:latin typeface="Roboto"/>
                <a:ea typeface="Roboto"/>
                <a:cs typeface="Roboto"/>
                <a:sym typeface="Roboto"/>
              </a:rPr>
              <a:t> method </a:t>
            </a:r>
            <a:r>
              <a:rPr lang="en">
                <a:solidFill>
                  <a:srgbClr val="24292E"/>
                </a:solidFill>
                <a:highlight>
                  <a:srgbClr val="FFFFFF"/>
                </a:highlight>
                <a:latin typeface="Roboto"/>
                <a:ea typeface="Roboto"/>
                <a:cs typeface="Roboto"/>
                <a:sym typeface="Roboto"/>
              </a:rPr>
              <a:t>will print out a DataFrame containing some analytic information on the table and its columns. It is also helpful in showing what other data functions can be performed on a DataFrame or Series.</a:t>
            </a:r>
            <a:endParaRPr>
              <a:latin typeface="Roboto"/>
              <a:ea typeface="Roboto"/>
              <a:cs typeface="Roboto"/>
              <a:sym typeface="Roboto"/>
            </a:endParaRPr>
          </a:p>
        </p:txBody>
      </p:sp>
      <p:pic>
        <p:nvPicPr>
          <p:cNvPr id="1392" name="Google Shape;1392;p100"/>
          <p:cNvPicPr preferRelativeResize="0"/>
          <p:nvPr/>
        </p:nvPicPr>
        <p:blipFill>
          <a:blip r:embed="rId3">
            <a:alphaModFix/>
          </a:blip>
          <a:stretch>
            <a:fillRect/>
          </a:stretch>
        </p:blipFill>
        <p:spPr>
          <a:xfrm>
            <a:off x="620525" y="1977900"/>
            <a:ext cx="7902953" cy="2786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01"/>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Working with a single column</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398" name="Google Shape;1398;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Functions </a:t>
            </a:r>
            <a:endParaRPr b="1">
              <a:latin typeface="Roboto"/>
              <a:ea typeface="Roboto"/>
              <a:cs typeface="Roboto"/>
              <a:sym typeface="Roboto"/>
            </a:endParaRPr>
          </a:p>
        </p:txBody>
      </p:sp>
      <p:sp>
        <p:nvSpPr>
          <p:cNvPr id="1399" name="Google Shape;1399;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00" name="Google Shape;1400;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1" name="Google Shape;1401;p101"/>
          <p:cNvSpPr txBox="1"/>
          <p:nvPr/>
        </p:nvSpPr>
        <p:spPr>
          <a:xfrm>
            <a:off x="495600" y="1102500"/>
            <a:ext cx="8215800" cy="7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Most data functions can also be performed on a Series by referencing a single column within the whole DataFrame. </a:t>
            </a:r>
            <a:endParaRPr>
              <a:solidFill>
                <a:srgbClr val="24292E"/>
              </a:solidFill>
              <a:highlight>
                <a:srgbClr val="FFFFFF"/>
              </a:highlight>
              <a:latin typeface="Roboto"/>
              <a:ea typeface="Roboto"/>
              <a:cs typeface="Roboto"/>
              <a:sym typeface="Roboto"/>
            </a:endParaRPr>
          </a:p>
          <a:p>
            <a:pPr indent="-317500" lvl="0" marL="4572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This is done in a similar way to referencing a key within dictionary by taking the DataFrame and following it up with brackets with the desired column's header contained within like a key.</a:t>
            </a:r>
            <a:endParaRPr>
              <a:latin typeface="Roboto"/>
              <a:ea typeface="Roboto"/>
              <a:cs typeface="Roboto"/>
              <a:sym typeface="Roboto"/>
            </a:endParaRPr>
          </a:p>
        </p:txBody>
      </p:sp>
      <p:pic>
        <p:nvPicPr>
          <p:cNvPr id="1402" name="Google Shape;1402;p101"/>
          <p:cNvPicPr preferRelativeResize="0"/>
          <p:nvPr/>
        </p:nvPicPr>
        <p:blipFill>
          <a:blip r:embed="rId3">
            <a:alphaModFix/>
          </a:blip>
          <a:stretch>
            <a:fillRect/>
          </a:stretch>
        </p:blipFill>
        <p:spPr>
          <a:xfrm>
            <a:off x="152400" y="2140525"/>
            <a:ext cx="8839198" cy="16425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02"/>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Working with multiple columns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08" name="Google Shape;1408;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Functions </a:t>
            </a:r>
            <a:endParaRPr b="1">
              <a:latin typeface="Roboto"/>
              <a:ea typeface="Roboto"/>
              <a:cs typeface="Roboto"/>
              <a:sym typeface="Roboto"/>
            </a:endParaRPr>
          </a:p>
        </p:txBody>
      </p:sp>
      <p:sp>
        <p:nvSpPr>
          <p:cNvPr id="1409" name="Google Shape;1409;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10" name="Google Shape;1410;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1" name="Google Shape;1411;p102"/>
          <p:cNvSpPr txBox="1"/>
          <p:nvPr/>
        </p:nvSpPr>
        <p:spPr>
          <a:xfrm>
            <a:off x="495600" y="1102500"/>
            <a:ext cx="8215800" cy="7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Multiple columns can be referenced as well by placing all of the column headers desired within a pair of double brackets. If two sets of brackets are not used then Pandas will return an error.</a:t>
            </a:r>
            <a:endParaRPr>
              <a:latin typeface="Roboto"/>
              <a:ea typeface="Roboto"/>
              <a:cs typeface="Roboto"/>
              <a:sym typeface="Roboto"/>
            </a:endParaRPr>
          </a:p>
        </p:txBody>
      </p:sp>
      <p:pic>
        <p:nvPicPr>
          <p:cNvPr id="1412" name="Google Shape;1412;p102"/>
          <p:cNvPicPr preferRelativeResize="0"/>
          <p:nvPr/>
        </p:nvPicPr>
        <p:blipFill>
          <a:blip r:embed="rId3">
            <a:alphaModFix/>
          </a:blip>
          <a:stretch>
            <a:fillRect/>
          </a:stretch>
        </p:blipFill>
        <p:spPr>
          <a:xfrm>
            <a:off x="304800" y="1865988"/>
            <a:ext cx="8839198" cy="23786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03"/>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Couple of Aggregating Functions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18" name="Google Shape;1418;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Functions </a:t>
            </a:r>
            <a:endParaRPr b="1">
              <a:latin typeface="Roboto"/>
              <a:ea typeface="Roboto"/>
              <a:cs typeface="Roboto"/>
              <a:sym typeface="Roboto"/>
            </a:endParaRPr>
          </a:p>
        </p:txBody>
      </p:sp>
      <p:sp>
        <p:nvSpPr>
          <p:cNvPr id="1419" name="Google Shape;1419;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20" name="Google Shape;1420;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21" name="Google Shape;1421;p103"/>
          <p:cNvSpPr txBox="1"/>
          <p:nvPr/>
        </p:nvSpPr>
        <p:spPr>
          <a:xfrm>
            <a:off x="495600" y="1102500"/>
            <a:ext cx="8215800" cy="7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sz="1200">
                <a:solidFill>
                  <a:srgbClr val="404040"/>
                </a:solidFill>
                <a:highlight>
                  <a:schemeClr val="lt2"/>
                </a:highlight>
                <a:latin typeface="Consolas"/>
                <a:ea typeface="Consolas"/>
                <a:cs typeface="Consolas"/>
                <a:sym typeface="Consolas"/>
              </a:rPr>
              <a:t>.mea</a:t>
            </a:r>
            <a:r>
              <a:rPr lang="en" sz="1200">
                <a:solidFill>
                  <a:srgbClr val="404040"/>
                </a:solidFill>
                <a:highlight>
                  <a:schemeClr val="lt2"/>
                </a:highlight>
                <a:latin typeface="Consolas"/>
                <a:ea typeface="Consolas"/>
                <a:cs typeface="Consolas"/>
                <a:sym typeface="Consolas"/>
              </a:rPr>
              <a:t>n()</a:t>
            </a:r>
            <a:r>
              <a:rPr lang="en">
                <a:solidFill>
                  <a:srgbClr val="404040"/>
                </a:solidFill>
                <a:latin typeface="Roboto"/>
                <a:ea typeface="Roboto"/>
                <a:cs typeface="Roboto"/>
                <a:sym typeface="Roboto"/>
              </a:rPr>
              <a:t> method simply computes the mean. </a:t>
            </a:r>
            <a:endParaRPr>
              <a:solidFill>
                <a:srgbClr val="404040"/>
              </a:solidFill>
              <a:latin typeface="Roboto"/>
              <a:ea typeface="Roboto"/>
              <a:cs typeface="Roboto"/>
              <a:sym typeface="Roboto"/>
            </a:endParaRPr>
          </a:p>
          <a:p>
            <a:pPr indent="-317500" lvl="0" marL="457200" rtl="0" algn="l">
              <a:spcBef>
                <a:spcPts val="0"/>
              </a:spcBef>
              <a:spcAft>
                <a:spcPts val="0"/>
              </a:spcAft>
              <a:buClr>
                <a:srgbClr val="24292E"/>
              </a:buClr>
              <a:buSzPts val="1400"/>
              <a:buChar char="●"/>
            </a:pPr>
            <a:r>
              <a:rPr lang="en" sz="1200">
                <a:solidFill>
                  <a:srgbClr val="404040"/>
                </a:solidFill>
                <a:highlight>
                  <a:schemeClr val="lt2"/>
                </a:highlight>
                <a:latin typeface="Consolas"/>
                <a:ea typeface="Consolas"/>
                <a:cs typeface="Consolas"/>
                <a:sym typeface="Consolas"/>
              </a:rPr>
              <a:t>.sum()</a:t>
            </a:r>
            <a:r>
              <a:rPr lang="en" sz="1200">
                <a:solidFill>
                  <a:srgbClr val="404040"/>
                </a:solidFill>
                <a:latin typeface="Consolas"/>
                <a:ea typeface="Consolas"/>
                <a:cs typeface="Consolas"/>
                <a:sym typeface="Consolas"/>
              </a:rPr>
              <a:t> </a:t>
            </a:r>
            <a:r>
              <a:rPr lang="en">
                <a:solidFill>
                  <a:srgbClr val="404040"/>
                </a:solidFill>
                <a:latin typeface="Roboto"/>
                <a:ea typeface="Roboto"/>
                <a:cs typeface="Roboto"/>
                <a:sym typeface="Roboto"/>
              </a:rPr>
              <a:t>method add the values. </a:t>
            </a:r>
            <a:endParaRPr sz="1200">
              <a:solidFill>
                <a:srgbClr val="404040"/>
              </a:solidFill>
              <a:highlight>
                <a:schemeClr val="lt2"/>
              </a:highlight>
              <a:latin typeface="Consolas"/>
              <a:ea typeface="Consolas"/>
              <a:cs typeface="Consolas"/>
              <a:sym typeface="Consolas"/>
            </a:endParaRPr>
          </a:p>
        </p:txBody>
      </p:sp>
      <p:pic>
        <p:nvPicPr>
          <p:cNvPr id="1422" name="Google Shape;1422;p103"/>
          <p:cNvPicPr preferRelativeResize="0"/>
          <p:nvPr/>
        </p:nvPicPr>
        <p:blipFill>
          <a:blip r:embed="rId3">
            <a:alphaModFix/>
          </a:blip>
          <a:stretch>
            <a:fillRect/>
          </a:stretch>
        </p:blipFill>
        <p:spPr>
          <a:xfrm>
            <a:off x="152400" y="1977900"/>
            <a:ext cx="8839199" cy="19444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04"/>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a:highlight>
                  <a:schemeClr val="lt1"/>
                </a:highlight>
              </a:rPr>
              <a:t>Built in Function: </a:t>
            </a:r>
            <a:r>
              <a:rPr lang="en" sz="1600">
                <a:solidFill>
                  <a:srgbClr val="404040"/>
                </a:solidFill>
                <a:highlight>
                  <a:schemeClr val="lt2"/>
                </a:highlight>
                <a:latin typeface="Consolas"/>
                <a:ea typeface="Consolas"/>
                <a:cs typeface="Consolas"/>
                <a:sym typeface="Consolas"/>
              </a:rPr>
              <a:t>unique()</a:t>
            </a:r>
            <a:endParaRPr b="1" sz="2000"/>
          </a:p>
          <a:p>
            <a:pPr indent="0" lvl="0" marL="0" rtl="0" algn="l">
              <a:spcBef>
                <a:spcPts val="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28" name="Google Shape;1428;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Functions </a:t>
            </a:r>
            <a:endParaRPr b="1">
              <a:latin typeface="Roboto"/>
              <a:ea typeface="Roboto"/>
              <a:cs typeface="Roboto"/>
              <a:sym typeface="Roboto"/>
            </a:endParaRPr>
          </a:p>
        </p:txBody>
      </p:sp>
      <p:sp>
        <p:nvSpPr>
          <p:cNvPr id="1429" name="Google Shape;1429;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30" name="Google Shape;1430;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1" name="Google Shape;1431;p104"/>
          <p:cNvSpPr txBox="1"/>
          <p:nvPr/>
        </p:nvSpPr>
        <p:spPr>
          <a:xfrm>
            <a:off x="617575" y="1355100"/>
            <a:ext cx="2747100" cy="313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There are situations in which it is helpful to list out all of the unique values stored within a column. This is precisely what the </a:t>
            </a:r>
            <a:r>
              <a:rPr lang="en" sz="1200">
                <a:solidFill>
                  <a:srgbClr val="404040"/>
                </a:solidFill>
                <a:highlight>
                  <a:schemeClr val="lt2"/>
                </a:highlight>
                <a:latin typeface="Consolas"/>
                <a:ea typeface="Consolas"/>
                <a:cs typeface="Consolas"/>
                <a:sym typeface="Consolas"/>
              </a:rPr>
              <a:t>unique()</a:t>
            </a:r>
            <a:r>
              <a:rPr lang="en">
                <a:solidFill>
                  <a:srgbClr val="24292E"/>
                </a:solidFill>
                <a:highlight>
                  <a:srgbClr val="FFFFFF"/>
                </a:highlight>
                <a:latin typeface="Roboto"/>
                <a:ea typeface="Roboto"/>
                <a:cs typeface="Roboto"/>
                <a:sym typeface="Roboto"/>
              </a:rPr>
              <a:t> function does by looking into a Series and returning all of the different values within.</a:t>
            </a:r>
            <a:endParaRPr>
              <a:solidFill>
                <a:srgbClr val="24292E"/>
              </a:solidFill>
              <a:highlight>
                <a:srgbClr val="FFFFFF"/>
              </a:highlight>
              <a:latin typeface="Roboto"/>
              <a:ea typeface="Roboto"/>
              <a:cs typeface="Roboto"/>
              <a:sym typeface="Roboto"/>
            </a:endParaRPr>
          </a:p>
        </p:txBody>
      </p:sp>
      <p:pic>
        <p:nvPicPr>
          <p:cNvPr id="1432" name="Google Shape;1432;p104"/>
          <p:cNvPicPr preferRelativeResize="0"/>
          <p:nvPr/>
        </p:nvPicPr>
        <p:blipFill>
          <a:blip r:embed="rId3">
            <a:alphaModFix/>
          </a:blip>
          <a:stretch>
            <a:fillRect/>
          </a:stretch>
        </p:blipFill>
        <p:spPr>
          <a:xfrm>
            <a:off x="3710200" y="1194000"/>
            <a:ext cx="4848750" cy="36547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05"/>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a:highlight>
                  <a:schemeClr val="lt1"/>
                </a:highlight>
              </a:rPr>
              <a:t>Built in Function: </a:t>
            </a:r>
            <a:r>
              <a:rPr lang="en" sz="1600">
                <a:solidFill>
                  <a:srgbClr val="404040"/>
                </a:solidFill>
                <a:highlight>
                  <a:schemeClr val="lt2"/>
                </a:highlight>
                <a:latin typeface="Consolas"/>
                <a:ea typeface="Consolas"/>
                <a:cs typeface="Consolas"/>
                <a:sym typeface="Consolas"/>
              </a:rPr>
              <a:t>value_counts()</a:t>
            </a:r>
            <a:endParaRPr b="1" sz="2000"/>
          </a:p>
          <a:p>
            <a:pPr indent="0" lvl="0" marL="0" rtl="0" algn="l">
              <a:spcBef>
                <a:spcPts val="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38" name="Google Shape;1438;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Functions </a:t>
            </a:r>
            <a:endParaRPr b="1">
              <a:latin typeface="Roboto"/>
              <a:ea typeface="Roboto"/>
              <a:cs typeface="Roboto"/>
              <a:sym typeface="Roboto"/>
            </a:endParaRPr>
          </a:p>
        </p:txBody>
      </p:sp>
      <p:sp>
        <p:nvSpPr>
          <p:cNvPr id="1439" name="Google Shape;1439;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40" name="Google Shape;1440;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1" name="Google Shape;1441;p105"/>
          <p:cNvSpPr txBox="1"/>
          <p:nvPr/>
        </p:nvSpPr>
        <p:spPr>
          <a:xfrm>
            <a:off x="495600" y="1102500"/>
            <a:ext cx="8215800" cy="7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Another method that holds similar functionality is that of </a:t>
            </a:r>
            <a:r>
              <a:rPr lang="en" sz="1200">
                <a:solidFill>
                  <a:srgbClr val="404040"/>
                </a:solidFill>
                <a:highlight>
                  <a:schemeClr val="lt2"/>
                </a:highlight>
                <a:latin typeface="Consolas"/>
                <a:ea typeface="Consolas"/>
                <a:cs typeface="Consolas"/>
                <a:sym typeface="Consolas"/>
              </a:rPr>
              <a:t>value_counts(</a:t>
            </a:r>
            <a:r>
              <a:rPr lang="en" sz="1200">
                <a:solidFill>
                  <a:srgbClr val="404040"/>
                </a:solidFill>
                <a:highlight>
                  <a:schemeClr val="lt2"/>
                </a:highlight>
                <a:latin typeface="Consolas"/>
                <a:ea typeface="Consolas"/>
                <a:cs typeface="Consolas"/>
                <a:sym typeface="Consolas"/>
              </a:rPr>
              <a:t>)</a:t>
            </a:r>
            <a:r>
              <a:rPr lang="en">
                <a:solidFill>
                  <a:srgbClr val="24292E"/>
                </a:solidFill>
                <a:latin typeface="Roboto"/>
                <a:ea typeface="Roboto"/>
                <a:cs typeface="Roboto"/>
                <a:sym typeface="Roboto"/>
              </a:rPr>
              <a:t> </a:t>
            </a:r>
            <a:r>
              <a:rPr lang="en">
                <a:solidFill>
                  <a:srgbClr val="24292E"/>
                </a:solidFill>
                <a:highlight>
                  <a:srgbClr val="FFFFFF"/>
                </a:highlight>
                <a:latin typeface="Roboto"/>
                <a:ea typeface="Roboto"/>
                <a:cs typeface="Roboto"/>
                <a:sym typeface="Roboto"/>
              </a:rPr>
              <a:t>which not only returns a list of all unique values within a series but also counts how many times a value appears.</a:t>
            </a:r>
            <a:endParaRPr>
              <a:latin typeface="Roboto"/>
              <a:ea typeface="Roboto"/>
              <a:cs typeface="Roboto"/>
              <a:sym typeface="Roboto"/>
            </a:endParaRPr>
          </a:p>
        </p:txBody>
      </p:sp>
      <p:pic>
        <p:nvPicPr>
          <p:cNvPr id="1442" name="Google Shape;1442;p105"/>
          <p:cNvPicPr preferRelativeResize="0"/>
          <p:nvPr/>
        </p:nvPicPr>
        <p:blipFill>
          <a:blip r:embed="rId3">
            <a:alphaModFix/>
          </a:blip>
          <a:stretch>
            <a:fillRect/>
          </a:stretch>
        </p:blipFill>
        <p:spPr>
          <a:xfrm>
            <a:off x="152400" y="1977900"/>
            <a:ext cx="8839199" cy="13249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06"/>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Beyond Pandas Visualization Power...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48" name="Google Shape;1448;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DataFrame Functions </a:t>
            </a:r>
            <a:endParaRPr b="1">
              <a:latin typeface="Roboto"/>
              <a:ea typeface="Roboto"/>
              <a:cs typeface="Roboto"/>
              <a:sym typeface="Roboto"/>
            </a:endParaRPr>
          </a:p>
        </p:txBody>
      </p:sp>
      <p:sp>
        <p:nvSpPr>
          <p:cNvPr id="1449" name="Google Shape;1449;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50" name="Google Shape;1450;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1" name="Google Shape;1451;p106"/>
          <p:cNvSpPr txBox="1"/>
          <p:nvPr/>
        </p:nvSpPr>
        <p:spPr>
          <a:xfrm>
            <a:off x="495600" y="1102500"/>
            <a:ext cx="8215800" cy="7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Calculations can also be performed on columns and then added back into a DataFrame as a new column by referencing the DataFrame, placing the desired column header within brackets, and then setting it equal to a Series.</a:t>
            </a:r>
            <a:endParaRPr>
              <a:latin typeface="Roboto"/>
              <a:ea typeface="Roboto"/>
              <a:cs typeface="Roboto"/>
              <a:sym typeface="Roboto"/>
            </a:endParaRPr>
          </a:p>
        </p:txBody>
      </p:sp>
      <p:pic>
        <p:nvPicPr>
          <p:cNvPr id="1452" name="Google Shape;1452;p106"/>
          <p:cNvPicPr preferRelativeResize="0"/>
          <p:nvPr/>
        </p:nvPicPr>
        <p:blipFill>
          <a:blip r:embed="rId3">
            <a:alphaModFix/>
          </a:blip>
          <a:stretch>
            <a:fillRect/>
          </a:stretch>
        </p:blipFill>
        <p:spPr>
          <a:xfrm>
            <a:off x="152400" y="1977900"/>
            <a:ext cx="8477040" cy="2786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80"/>
          <p:cNvPicPr preferRelativeResize="0"/>
          <p:nvPr/>
        </p:nvPicPr>
        <p:blipFill>
          <a:blip r:embed="rId3">
            <a:alphaModFix/>
          </a:blip>
          <a:stretch>
            <a:fillRect/>
          </a:stretch>
        </p:blipFill>
        <p:spPr>
          <a:xfrm>
            <a:off x="0" y="0"/>
            <a:ext cx="9168600" cy="5157335"/>
          </a:xfrm>
          <a:prstGeom prst="rect">
            <a:avLst/>
          </a:prstGeom>
          <a:noFill/>
          <a:ln>
            <a:noFill/>
          </a:ln>
        </p:spPr>
      </p:pic>
      <p:sp>
        <p:nvSpPr>
          <p:cNvPr id="1203" name="Google Shape;1203;p80"/>
          <p:cNvSpPr txBox="1"/>
          <p:nvPr>
            <p:ph type="title"/>
          </p:nvPr>
        </p:nvSpPr>
        <p:spPr>
          <a:xfrm>
            <a:off x="-12300" y="275000"/>
            <a:ext cx="9168600" cy="936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solidFill>
                  <a:srgbClr val="FFFFFF"/>
                </a:solidFill>
              </a:rPr>
              <a:t>“We set sail on this new sea because there is new knowledge to be gained...</a:t>
            </a:r>
            <a:endParaRPr sz="1400">
              <a:solidFill>
                <a:srgbClr val="FFFFFF"/>
              </a:solidFill>
            </a:endParaRPr>
          </a:p>
        </p:txBody>
      </p:sp>
      <p:sp>
        <p:nvSpPr>
          <p:cNvPr id="1204" name="Google Shape;1204;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5" name="Google Shape;1205;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06" name="Google Shape;1206;p80"/>
          <p:cNvSpPr txBox="1"/>
          <p:nvPr/>
        </p:nvSpPr>
        <p:spPr>
          <a:xfrm>
            <a:off x="3618500" y="902325"/>
            <a:ext cx="53580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lt1"/>
                </a:solidFill>
                <a:latin typeface="Roboto Medium"/>
                <a:ea typeface="Roboto Medium"/>
                <a:cs typeface="Roboto Medium"/>
                <a:sym typeface="Roboto Medium"/>
              </a:rPr>
              <a:t>We choose to go to the Moon! </a:t>
            </a:r>
            <a:r>
              <a:rPr lang="en">
                <a:solidFill>
                  <a:schemeClr val="lt1"/>
                </a:solidFill>
                <a:latin typeface="Roboto Medium"/>
                <a:ea typeface="Roboto Medium"/>
                <a:cs typeface="Roboto Medium"/>
                <a:sym typeface="Roboto Medium"/>
              </a:rPr>
              <a:t>We choose to go to the Moon… </a:t>
            </a:r>
            <a:endParaRPr>
              <a:solidFill>
                <a:schemeClr val="lt1"/>
              </a:solidFill>
              <a:latin typeface="Roboto Medium"/>
              <a:ea typeface="Roboto Medium"/>
              <a:cs typeface="Roboto Medium"/>
              <a:sym typeface="Roboto Medium"/>
            </a:endParaRPr>
          </a:p>
          <a:p>
            <a:pPr indent="0" lvl="0" marL="0" rtl="0" algn="l">
              <a:spcBef>
                <a:spcPts val="0"/>
              </a:spcBef>
              <a:spcAft>
                <a:spcPts val="0"/>
              </a:spcAft>
              <a:buNone/>
            </a:pPr>
            <a:r>
              <a:t/>
            </a:r>
            <a:endParaRPr/>
          </a:p>
        </p:txBody>
      </p:sp>
      <p:sp>
        <p:nvSpPr>
          <p:cNvPr id="1207" name="Google Shape;1207;p80"/>
          <p:cNvSpPr txBox="1"/>
          <p:nvPr/>
        </p:nvSpPr>
        <p:spPr>
          <a:xfrm>
            <a:off x="4399925" y="1903300"/>
            <a:ext cx="43998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...not  because they are easy, but because they are </a:t>
            </a:r>
            <a:r>
              <a:rPr b="1" lang="en">
                <a:solidFill>
                  <a:srgbClr val="FFFFFF"/>
                </a:solidFill>
                <a:latin typeface="Roboto"/>
                <a:ea typeface="Roboto"/>
                <a:cs typeface="Roboto"/>
                <a:sym typeface="Roboto"/>
              </a:rPr>
              <a:t>HARD</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sp>
        <p:nvSpPr>
          <p:cNvPr id="1208" name="Google Shape;1208;p80"/>
          <p:cNvSpPr txBox="1"/>
          <p:nvPr/>
        </p:nvSpPr>
        <p:spPr>
          <a:xfrm>
            <a:off x="5237475" y="4172575"/>
            <a:ext cx="4222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Parts of President John F. Kennedy </a:t>
            </a:r>
            <a:endParaRPr b="1"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Address at the Rice University on the </a:t>
            </a:r>
            <a:endParaRPr b="1"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Nation’s Space Effort delivered on September 12, 1962.</a:t>
            </a:r>
            <a:endParaRPr b="1" sz="12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0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458" name="Google Shape;1458;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9" name="Google Shape;1459;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60" name="Google Shape;1460;p107"/>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Training Grounds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now take a large DataFrame consisting of 200 rows, analyze it using some data functions, and then add a new column into it. </a:t>
            </a:r>
            <a:endParaRPr sz="1900">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08"/>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66" name="Google Shape;1466;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Training Grounds</a:t>
            </a:r>
            <a:endParaRPr b="1">
              <a:latin typeface="Roboto"/>
              <a:ea typeface="Roboto"/>
              <a:cs typeface="Roboto"/>
              <a:sym typeface="Roboto"/>
            </a:endParaRPr>
          </a:p>
        </p:txBody>
      </p:sp>
      <p:sp>
        <p:nvSpPr>
          <p:cNvPr id="1467" name="Google Shape;1467;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68" name="Google Shape;146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9" name="Google Shape;1469;p108"/>
          <p:cNvSpPr txBox="1"/>
          <p:nvPr/>
        </p:nvSpPr>
        <p:spPr>
          <a:xfrm>
            <a:off x="1065575" y="1194000"/>
            <a:ext cx="7305300" cy="2592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Using the DataFrame provided, perform all of the following actions...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Provide a simple, analytical overview of the dataset's numeric columns.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Collect all of the names of the trainers within the dataset.</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Figure out how many students each trainer has.</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Find the average weight of the students at the gym.</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Find the combined weight of all of the students at the gym.</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Convert the "Membership (Days)" column into weeks and then add this new series into the DataFrame.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5" name="Google Shape;1475;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1" name="Google Shape;1481;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82" name="Google Shape;1482;p11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Modifying Columns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11"/>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Columns Manipulation</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88" name="Google Shape;1488;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Modifying Columns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489" name="Google Shape;1489;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90" name="Google Shape;1490;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1" name="Google Shape;1491;p111"/>
          <p:cNvSpPr txBox="1"/>
          <p:nvPr/>
        </p:nvSpPr>
        <p:spPr>
          <a:xfrm>
            <a:off x="495600" y="1102500"/>
            <a:ext cx="8215800" cy="65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latin typeface="Roboto"/>
                <a:ea typeface="Roboto"/>
                <a:cs typeface="Roboto"/>
                <a:sym typeface="Roboto"/>
              </a:rPr>
              <a:t>There it is a very easy way</a:t>
            </a:r>
            <a:r>
              <a:rPr lang="en">
                <a:solidFill>
                  <a:srgbClr val="24292E"/>
                </a:solidFill>
                <a:highlight>
                  <a:srgbClr val="FFFFFF"/>
                </a:highlight>
                <a:latin typeface="Roboto"/>
                <a:ea typeface="Roboto"/>
                <a:cs typeface="Roboto"/>
                <a:sym typeface="Roboto"/>
              </a:rPr>
              <a:t> to modify the names/placement of columns using the </a:t>
            </a:r>
            <a:r>
              <a:rPr lang="en" sz="1200">
                <a:solidFill>
                  <a:srgbClr val="404040"/>
                </a:solidFill>
                <a:highlight>
                  <a:schemeClr val="lt2"/>
                </a:highlight>
                <a:latin typeface="Consolas"/>
                <a:ea typeface="Consolas"/>
                <a:cs typeface="Consolas"/>
                <a:sym typeface="Consolas"/>
              </a:rPr>
              <a:t>rename()</a:t>
            </a:r>
            <a:r>
              <a:rPr lang="en">
                <a:solidFill>
                  <a:srgbClr val="24292E"/>
                </a:solidFill>
                <a:highlight>
                  <a:srgbClr val="FFFFFF"/>
                </a:highlight>
                <a:latin typeface="Roboto"/>
                <a:ea typeface="Roboto"/>
                <a:cs typeface="Roboto"/>
                <a:sym typeface="Roboto"/>
              </a:rPr>
              <a:t> function and the use of double brackets.</a:t>
            </a:r>
            <a:endParaRPr>
              <a:solidFill>
                <a:srgbClr val="24292E"/>
              </a:solidFill>
              <a:highlight>
                <a:srgbClr val="FFFFFF"/>
              </a:highlight>
              <a:latin typeface="Roboto"/>
              <a:ea typeface="Roboto"/>
              <a:cs typeface="Roboto"/>
              <a:sym typeface="Roboto"/>
            </a:endParaRPr>
          </a:p>
        </p:txBody>
      </p:sp>
      <p:pic>
        <p:nvPicPr>
          <p:cNvPr id="1492" name="Google Shape;1492;p111"/>
          <p:cNvPicPr preferRelativeResize="0"/>
          <p:nvPr/>
        </p:nvPicPr>
        <p:blipFill>
          <a:blip r:embed="rId3">
            <a:alphaModFix/>
          </a:blip>
          <a:stretch>
            <a:fillRect/>
          </a:stretch>
        </p:blipFill>
        <p:spPr>
          <a:xfrm>
            <a:off x="152400" y="2649725"/>
            <a:ext cx="8839199" cy="811192"/>
          </a:xfrm>
          <a:prstGeom prst="rect">
            <a:avLst/>
          </a:prstGeom>
          <a:noFill/>
          <a:ln>
            <a:noFill/>
          </a:ln>
        </p:spPr>
      </p:pic>
      <p:sp>
        <p:nvSpPr>
          <p:cNvPr id="1493" name="Google Shape;1493;p111"/>
          <p:cNvSpPr txBox="1"/>
          <p:nvPr/>
        </p:nvSpPr>
        <p:spPr>
          <a:xfrm>
            <a:off x="495600" y="1817225"/>
            <a:ext cx="8112300" cy="71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Use the </a:t>
            </a:r>
            <a:r>
              <a:rPr lang="en" sz="1200">
                <a:solidFill>
                  <a:srgbClr val="404040"/>
                </a:solidFill>
                <a:highlight>
                  <a:schemeClr val="lt2"/>
                </a:highlight>
                <a:latin typeface="Consolas"/>
                <a:ea typeface="Consolas"/>
                <a:cs typeface="Consolas"/>
                <a:sym typeface="Consolas"/>
              </a:rPr>
              <a:t>df.columns</a:t>
            </a:r>
            <a:r>
              <a:rPr lang="en">
                <a:solidFill>
                  <a:srgbClr val="24292E"/>
                </a:solidFill>
                <a:highlight>
                  <a:srgbClr val="FFFFFF"/>
                </a:highlight>
                <a:latin typeface="Roboto"/>
                <a:ea typeface="Roboto"/>
                <a:cs typeface="Roboto"/>
                <a:sym typeface="Roboto"/>
              </a:rPr>
              <a:t> method and it will call and an object containing the column headers will be printed to the screen.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12"/>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Columns Manipulation</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499" name="Google Shape;1499;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Modifying Columns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500" name="Google Shape;1500;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01" name="Google Shape;1501;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2" name="Google Shape;1502;p112"/>
          <p:cNvSpPr txBox="1"/>
          <p:nvPr/>
        </p:nvSpPr>
        <p:spPr>
          <a:xfrm>
            <a:off x="495600" y="1102500"/>
            <a:ext cx="8215800" cy="65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24292E"/>
              </a:buClr>
              <a:buSzPts val="1600"/>
              <a:buFont typeface="Roboto"/>
              <a:buChar char="●"/>
            </a:pPr>
            <a:r>
              <a:rPr lang="en">
                <a:solidFill>
                  <a:srgbClr val="24292E"/>
                </a:solidFill>
                <a:highlight>
                  <a:srgbClr val="FFFFFF"/>
                </a:highlight>
                <a:latin typeface="Roboto"/>
                <a:ea typeface="Roboto"/>
                <a:cs typeface="Roboto"/>
                <a:sym typeface="Roboto"/>
              </a:rPr>
              <a:t>To reorder the columns, create a reference to the DataFrame followed by two brackets with the column headers placed in the order desired.</a:t>
            </a:r>
            <a:endParaRPr sz="1600">
              <a:solidFill>
                <a:srgbClr val="24292E"/>
              </a:solidFill>
              <a:highlight>
                <a:srgbClr val="FFFFFF"/>
              </a:highlight>
              <a:latin typeface="Roboto"/>
              <a:ea typeface="Roboto"/>
              <a:cs typeface="Roboto"/>
              <a:sym typeface="Roboto"/>
            </a:endParaRPr>
          </a:p>
        </p:txBody>
      </p:sp>
      <p:sp>
        <p:nvSpPr>
          <p:cNvPr id="1503" name="Google Shape;1503;p112"/>
          <p:cNvSpPr txBox="1"/>
          <p:nvPr/>
        </p:nvSpPr>
        <p:spPr>
          <a:xfrm>
            <a:off x="495600" y="1817225"/>
            <a:ext cx="8112300" cy="714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24292E"/>
              </a:buClr>
              <a:buSzPts val="1600"/>
              <a:buFont typeface="Roboto"/>
              <a:buChar char="●"/>
            </a:pPr>
            <a:r>
              <a:rPr lang="en">
                <a:solidFill>
                  <a:srgbClr val="24292E"/>
                </a:solidFill>
                <a:highlight>
                  <a:srgbClr val="FFFFFF"/>
                </a:highlight>
                <a:latin typeface="Roboto"/>
                <a:ea typeface="Roboto"/>
                <a:cs typeface="Roboto"/>
                <a:sym typeface="Roboto"/>
              </a:rPr>
              <a:t>It is also possible to remove columns in this way by simply not creating a reference to them. This will, in essence, drop them from the newly made DataFrame.</a:t>
            </a:r>
            <a:endParaRPr sz="1600">
              <a:latin typeface="Roboto"/>
              <a:ea typeface="Roboto"/>
              <a:cs typeface="Roboto"/>
              <a:sym typeface="Roboto"/>
            </a:endParaRPr>
          </a:p>
        </p:txBody>
      </p:sp>
      <p:pic>
        <p:nvPicPr>
          <p:cNvPr id="1504" name="Google Shape;1504;p112"/>
          <p:cNvPicPr preferRelativeResize="0"/>
          <p:nvPr/>
        </p:nvPicPr>
        <p:blipFill>
          <a:blip r:embed="rId3">
            <a:alphaModFix/>
          </a:blip>
          <a:stretch>
            <a:fillRect/>
          </a:stretch>
        </p:blipFill>
        <p:spPr>
          <a:xfrm>
            <a:off x="396825" y="2594950"/>
            <a:ext cx="7649299" cy="2103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13"/>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Columns Manipulation</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510" name="Google Shape;1510;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Modifying Columns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511" name="Google Shape;1511;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12" name="Google Shape;151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3" name="Google Shape;1513;p113"/>
          <p:cNvSpPr txBox="1"/>
          <p:nvPr/>
        </p:nvSpPr>
        <p:spPr>
          <a:xfrm>
            <a:off x="495600" y="1102500"/>
            <a:ext cx="8215800" cy="98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To rename the columns within a DataFrame, use the </a:t>
            </a:r>
            <a:r>
              <a:rPr lang="en" sz="1200">
                <a:solidFill>
                  <a:srgbClr val="404040"/>
                </a:solidFill>
                <a:highlight>
                  <a:schemeClr val="lt2"/>
                </a:highlight>
                <a:latin typeface="Consolas"/>
                <a:ea typeface="Consolas"/>
                <a:cs typeface="Consolas"/>
                <a:sym typeface="Consolas"/>
              </a:rPr>
              <a:t>df.rename()</a:t>
            </a:r>
            <a:r>
              <a:rPr lang="en">
                <a:solidFill>
                  <a:srgbClr val="24292E"/>
                </a:solidFill>
                <a:highlight>
                  <a:srgbClr val="FFFFFF"/>
                </a:highlight>
                <a:latin typeface="Roboto"/>
                <a:ea typeface="Roboto"/>
                <a:cs typeface="Roboto"/>
                <a:sym typeface="Roboto"/>
              </a:rPr>
              <a:t> method and place </a:t>
            </a:r>
            <a:r>
              <a:rPr lang="en" sz="1200">
                <a:solidFill>
                  <a:srgbClr val="404040"/>
                </a:solidFill>
                <a:highlight>
                  <a:schemeClr val="lt2"/>
                </a:highlight>
                <a:latin typeface="Consolas"/>
                <a:ea typeface="Consolas"/>
                <a:cs typeface="Consolas"/>
                <a:sym typeface="Consolas"/>
              </a:rPr>
              <a:t>columns={}</a:t>
            </a:r>
            <a:r>
              <a:rPr lang="en">
                <a:solidFill>
                  <a:srgbClr val="24292E"/>
                </a:solidFill>
                <a:highlight>
                  <a:srgbClr val="FFFFFF"/>
                </a:highlight>
                <a:latin typeface="Roboto"/>
                <a:ea typeface="Roboto"/>
                <a:cs typeface="Roboto"/>
                <a:sym typeface="Roboto"/>
              </a:rPr>
              <a:t> within the parentheses. </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Inside of the dictionary, the keys should be references to the current columns and the values should be the desired column names.</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514" name="Google Shape;1514;p113"/>
          <p:cNvPicPr preferRelativeResize="0"/>
          <p:nvPr/>
        </p:nvPicPr>
        <p:blipFill>
          <a:blip r:embed="rId3">
            <a:alphaModFix/>
          </a:blip>
          <a:stretch>
            <a:fillRect/>
          </a:stretch>
        </p:blipFill>
        <p:spPr>
          <a:xfrm>
            <a:off x="229325" y="2239500"/>
            <a:ext cx="8324615" cy="25247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1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520" name="Google Shape;152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1" name="Google Shape;1521;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22" name="Google Shape;1522;p114"/>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Hey Arnold!</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be taking a pre-made DataFrame of “Hey Arnold!” characters and reorganizing it so that it is more understandable and organized. </a:t>
            </a:r>
            <a:endParaRPr sz="1900">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15"/>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528" name="Google Shape;1528;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Hey Arnold! </a:t>
            </a:r>
            <a:endParaRPr b="1">
              <a:latin typeface="Roboto"/>
              <a:ea typeface="Roboto"/>
              <a:cs typeface="Roboto"/>
              <a:sym typeface="Roboto"/>
            </a:endParaRPr>
          </a:p>
        </p:txBody>
      </p:sp>
      <p:sp>
        <p:nvSpPr>
          <p:cNvPr id="1529" name="Google Shape;1529;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30" name="Google Shape;153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1" name="Google Shape;1531;p115"/>
          <p:cNvSpPr txBox="1"/>
          <p:nvPr/>
        </p:nvSpPr>
        <p:spPr>
          <a:xfrm>
            <a:off x="740825" y="937850"/>
            <a:ext cx="8128800" cy="2592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First, use Pandas to create a DataFrame with the following columns and values:</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sz="1200">
                <a:solidFill>
                  <a:srgbClr val="404040"/>
                </a:solidFill>
                <a:highlight>
                  <a:schemeClr val="lt2"/>
                </a:highlight>
                <a:latin typeface="Consolas"/>
                <a:ea typeface="Consolas"/>
                <a:cs typeface="Consolas"/>
                <a:sym typeface="Consolas"/>
              </a:rPr>
              <a:t>Characters_in_show </a:t>
            </a:r>
            <a:r>
              <a:rPr lang="en">
                <a:solidFill>
                  <a:srgbClr val="24292E"/>
                </a:solidFill>
                <a:latin typeface="Roboto"/>
                <a:ea typeface="Roboto"/>
                <a:cs typeface="Roboto"/>
                <a:sym typeface="Roboto"/>
              </a:rPr>
              <a:t>: Arnold, Gerald, Helga, Phoebe, Harold, Eugene.</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sz="1200">
                <a:solidFill>
                  <a:srgbClr val="404040"/>
                </a:solidFill>
                <a:highlight>
                  <a:schemeClr val="lt2"/>
                </a:highlight>
                <a:latin typeface="Consolas"/>
                <a:ea typeface="Consolas"/>
                <a:cs typeface="Consolas"/>
                <a:sym typeface="Consolas"/>
              </a:rPr>
              <a:t>color_of_hair </a:t>
            </a:r>
            <a:r>
              <a:rPr lang="en">
                <a:solidFill>
                  <a:srgbClr val="24292E"/>
                </a:solidFill>
                <a:latin typeface="Roboto"/>
                <a:ea typeface="Roboto"/>
                <a:cs typeface="Roboto"/>
                <a:sym typeface="Roboto"/>
              </a:rPr>
              <a:t>: blonde, black, blonde, black, unknown, red.</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sz="1200">
                <a:solidFill>
                  <a:srgbClr val="404040"/>
                </a:solidFill>
                <a:highlight>
                  <a:schemeClr val="lt2"/>
                </a:highlight>
                <a:latin typeface="Consolas"/>
                <a:ea typeface="Consolas"/>
                <a:cs typeface="Consolas"/>
                <a:sym typeface="Consolas"/>
              </a:rPr>
              <a:t>Height </a:t>
            </a:r>
            <a:r>
              <a:rPr lang="en">
                <a:solidFill>
                  <a:srgbClr val="24292E"/>
                </a:solidFill>
                <a:latin typeface="Roboto"/>
                <a:ea typeface="Roboto"/>
                <a:cs typeface="Roboto"/>
                <a:sym typeface="Roboto"/>
              </a:rPr>
              <a:t>: average, tallish, tallish, short, tall, short.</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sz="1200">
                <a:solidFill>
                  <a:srgbClr val="404040"/>
                </a:solidFill>
                <a:highlight>
                  <a:schemeClr val="lt2"/>
                </a:highlight>
                <a:latin typeface="Consolas"/>
                <a:ea typeface="Consolas"/>
                <a:cs typeface="Consolas"/>
                <a:sym typeface="Consolas"/>
              </a:rPr>
              <a:t>Football_Shaped_Head </a:t>
            </a:r>
            <a:r>
              <a:rPr lang="en">
                <a:solidFill>
                  <a:srgbClr val="24292E"/>
                </a:solidFill>
                <a:latin typeface="Roboto"/>
                <a:ea typeface="Roboto"/>
                <a:cs typeface="Roboto"/>
                <a:sym typeface="Roboto"/>
              </a:rPr>
              <a:t>: True, False, False, False, False, False.</a:t>
            </a:r>
            <a:endParaRPr>
              <a:solidFill>
                <a:srgbClr val="24292E"/>
              </a:solidFill>
              <a:latin typeface="Roboto"/>
              <a:ea typeface="Roboto"/>
              <a:cs typeface="Roboto"/>
              <a:sym typeface="Roboto"/>
            </a:endParaRPr>
          </a:p>
          <a:p>
            <a:pPr indent="0" lvl="0" marL="914400" rtl="0" algn="l">
              <a:lnSpc>
                <a:spcPct val="115000"/>
              </a:lnSpc>
              <a:spcBef>
                <a:spcPts val="1200"/>
              </a:spcBef>
              <a:spcAft>
                <a:spcPts val="0"/>
              </a:spcAft>
              <a:buNone/>
            </a:pPr>
            <a:r>
              <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You'll note that the above column names are inconsistent and difficult to work with. Rename them to the following, respectively:</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sz="1200">
                <a:solidFill>
                  <a:srgbClr val="404040"/>
                </a:solidFill>
                <a:highlight>
                  <a:schemeClr val="lt2"/>
                </a:highlight>
                <a:latin typeface="Consolas"/>
                <a:ea typeface="Consolas"/>
                <a:cs typeface="Consolas"/>
                <a:sym typeface="Consolas"/>
              </a:rPr>
              <a:t>Character</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Hair Color</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Height</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Football Head</a:t>
            </a:r>
            <a:endParaRPr sz="1200">
              <a:solidFill>
                <a:srgbClr val="404040"/>
              </a:solidFill>
              <a:highlight>
                <a:schemeClr val="lt2"/>
              </a:highlight>
              <a:latin typeface="Consolas"/>
              <a:ea typeface="Consolas"/>
              <a:cs typeface="Consolas"/>
              <a:sym typeface="Consolas"/>
            </a:endParaRPr>
          </a:p>
          <a:p>
            <a:pPr indent="0" lvl="0" marL="914400" rtl="0" algn="l">
              <a:lnSpc>
                <a:spcPct val="115000"/>
              </a:lnSpc>
              <a:spcBef>
                <a:spcPts val="1200"/>
              </a:spcBef>
              <a:spcAft>
                <a:spcPts val="0"/>
              </a:spcAft>
              <a:buNone/>
            </a:pPr>
            <a:r>
              <a:t/>
            </a:r>
            <a:endParaRPr sz="1200">
              <a:solidFill>
                <a:srgbClr val="404040"/>
              </a:solidFill>
              <a:highlight>
                <a:schemeClr val="lt2"/>
              </a:highlight>
              <a:latin typeface="Consolas"/>
              <a:ea typeface="Consolas"/>
              <a:cs typeface="Consolas"/>
              <a:sym typeface="Consolas"/>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Next, create a new table that contains all of the columns in the following order...</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sz="1200">
                <a:solidFill>
                  <a:srgbClr val="404040"/>
                </a:solidFill>
                <a:highlight>
                  <a:schemeClr val="lt2"/>
                </a:highlight>
                <a:latin typeface="Consolas"/>
                <a:ea typeface="Consolas"/>
                <a:cs typeface="Consolas"/>
                <a:sym typeface="Consolas"/>
              </a:rPr>
              <a:t>Character</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Football Head</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Hair Color</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Height</a:t>
            </a:r>
            <a:endParaRPr>
              <a:solidFill>
                <a:srgbClr val="24292E"/>
              </a:solidFill>
              <a:highlight>
                <a:schemeClr val="lt1"/>
              </a:highlight>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7" name="Google Shape;1537;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p81"/>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214" name="Google Shape;121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5" name="Google Shape;1215;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16" name="Google Shape;1216;p81"/>
          <p:cNvSpPr txBox="1"/>
          <p:nvPr>
            <p:ph type="title"/>
          </p:nvPr>
        </p:nvSpPr>
        <p:spPr>
          <a:xfrm>
            <a:off x="-12300" y="0"/>
            <a:ext cx="4568400" cy="20646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00FF00"/>
                </a:solidFill>
                <a:latin typeface="Consolas"/>
                <a:ea typeface="Consolas"/>
                <a:cs typeface="Consolas"/>
                <a:sym typeface="Consolas"/>
              </a:rPr>
              <a:t>A little something</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to assist you throughout your journey</a:t>
            </a:r>
            <a:r>
              <a:rPr lang="en">
                <a:solidFill>
                  <a:srgbClr val="00FF00"/>
                </a:solidFill>
                <a:latin typeface="Consolas"/>
                <a:ea typeface="Consolas"/>
                <a:cs typeface="Consolas"/>
                <a:sym typeface="Consolas"/>
              </a:rPr>
              <a:t>..</a:t>
            </a:r>
            <a:endParaRPr>
              <a:solidFill>
                <a:srgbClr val="00FF00"/>
              </a:solidFill>
              <a:latin typeface="Consolas"/>
              <a:ea typeface="Consolas"/>
              <a:cs typeface="Consolas"/>
              <a:sym typeface="Consolas"/>
            </a:endParaRPr>
          </a:p>
        </p:txBody>
      </p:sp>
      <p:pic>
        <p:nvPicPr>
          <p:cNvPr id="1217" name="Google Shape;1217;p81"/>
          <p:cNvPicPr preferRelativeResize="0"/>
          <p:nvPr/>
        </p:nvPicPr>
        <p:blipFill>
          <a:blip r:embed="rId4">
            <a:alphaModFix/>
          </a:blip>
          <a:stretch>
            <a:fillRect/>
          </a:stretch>
        </p:blipFill>
        <p:spPr>
          <a:xfrm rot="-784354">
            <a:off x="4371340" y="1243270"/>
            <a:ext cx="1854620" cy="66158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pic>
        <p:nvPicPr>
          <p:cNvPr id="1542" name="Google Shape;1542;p117"/>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1543" name="Google Shape;1543;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544" name="Google Shape;1544;p117" title="15 minute Countdown timer (with alarm)">
            <a:hlinkClick r:id="rId4"/>
          </p:cNvPr>
          <p:cNvPicPr preferRelativeResize="0"/>
          <p:nvPr/>
        </p:nvPicPr>
        <p:blipFill>
          <a:blip r:embed="rId5">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0" name="Google Shape;1550;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51" name="Google Shape;1551;p11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Reading and Writing CSV Files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19"/>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A Far More Effective Way...</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557" name="Google Shape;1557;p119"/>
          <p:cNvSpPr txBox="1"/>
          <p:nvPr>
            <p:ph type="title"/>
          </p:nvPr>
        </p:nvSpPr>
        <p:spPr>
          <a:xfrm>
            <a:off x="-12300" y="0"/>
            <a:ext cx="9168600" cy="4422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Reading and Writing CSV Files </a:t>
            </a:r>
            <a:endParaRPr b="1">
              <a:latin typeface="Roboto"/>
              <a:ea typeface="Roboto"/>
              <a:cs typeface="Roboto"/>
              <a:sym typeface="Roboto"/>
            </a:endParaRPr>
          </a:p>
          <a:p>
            <a:pPr indent="0" lvl="0" marL="45720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558" name="Google Shape;1558;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59" name="Google Shape;1559;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0" name="Google Shape;1560;p119"/>
          <p:cNvSpPr txBox="1"/>
          <p:nvPr/>
        </p:nvSpPr>
        <p:spPr>
          <a:xfrm>
            <a:off x="495600" y="1102500"/>
            <a:ext cx="8215800" cy="98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Char char="●"/>
            </a:pPr>
            <a:r>
              <a:rPr lang="en">
                <a:solidFill>
                  <a:srgbClr val="24292E"/>
                </a:solidFill>
                <a:latin typeface="Roboto"/>
                <a:ea typeface="Roboto"/>
                <a:cs typeface="Roboto"/>
                <a:sym typeface="Roboto"/>
              </a:rPr>
              <a:t>A </a:t>
            </a:r>
            <a:r>
              <a:rPr lang="en">
                <a:solidFill>
                  <a:srgbClr val="24292E"/>
                </a:solidFill>
                <a:latin typeface="Roboto"/>
                <a:ea typeface="Roboto"/>
                <a:cs typeface="Roboto"/>
                <a:sym typeface="Roboto"/>
              </a:rPr>
              <a:t>CSV file's path can be created and passed into the </a:t>
            </a:r>
            <a:r>
              <a:rPr lang="en" sz="1200">
                <a:solidFill>
                  <a:srgbClr val="404040"/>
                </a:solidFill>
                <a:highlight>
                  <a:schemeClr val="lt2"/>
                </a:highlight>
                <a:latin typeface="Consolas"/>
                <a:ea typeface="Consolas"/>
                <a:cs typeface="Consolas"/>
                <a:sym typeface="Consolas"/>
              </a:rPr>
              <a:t>pd.read_csv()</a:t>
            </a:r>
            <a:r>
              <a:rPr lang="en">
                <a:solidFill>
                  <a:srgbClr val="24292E"/>
                </a:solidFill>
                <a:latin typeface="Roboto"/>
                <a:ea typeface="Roboto"/>
                <a:cs typeface="Roboto"/>
                <a:sym typeface="Roboto"/>
              </a:rPr>
              <a:t> method, making certain to store the returned DataFrame within a variable. </a:t>
            </a:r>
            <a:endParaRPr>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p:txBody>
      </p:sp>
      <p:pic>
        <p:nvPicPr>
          <p:cNvPr id="1561" name="Google Shape;1561;p119"/>
          <p:cNvPicPr preferRelativeResize="0"/>
          <p:nvPr/>
        </p:nvPicPr>
        <p:blipFill>
          <a:blip r:embed="rId3">
            <a:alphaModFix/>
          </a:blip>
          <a:stretch>
            <a:fillRect/>
          </a:stretch>
        </p:blipFill>
        <p:spPr>
          <a:xfrm>
            <a:off x="502550" y="1920675"/>
            <a:ext cx="7270347" cy="25247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20"/>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A Far More Effective Way...</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567" name="Google Shape;1567;p120"/>
          <p:cNvSpPr txBox="1"/>
          <p:nvPr>
            <p:ph type="title"/>
          </p:nvPr>
        </p:nvSpPr>
        <p:spPr>
          <a:xfrm>
            <a:off x="-12300" y="0"/>
            <a:ext cx="9168600" cy="4422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Reading and Writing CSV Files </a:t>
            </a:r>
            <a:endParaRPr b="1">
              <a:latin typeface="Roboto"/>
              <a:ea typeface="Roboto"/>
              <a:cs typeface="Roboto"/>
              <a:sym typeface="Roboto"/>
            </a:endParaRPr>
          </a:p>
          <a:p>
            <a:pPr indent="0" lvl="0" marL="45720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568" name="Google Shape;1568;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69" name="Google Shape;1569;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0" name="Google Shape;1570;p120"/>
          <p:cNvSpPr txBox="1"/>
          <p:nvPr/>
        </p:nvSpPr>
        <p:spPr>
          <a:xfrm>
            <a:off x="495600" y="1102500"/>
            <a:ext cx="8215800" cy="98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It is just as easy to write to a CSV file as it is to read from one. Simply use the </a:t>
            </a:r>
            <a:r>
              <a:rPr lang="en" sz="1200">
                <a:solidFill>
                  <a:srgbClr val="404040"/>
                </a:solidFill>
                <a:highlight>
                  <a:schemeClr val="lt2"/>
                </a:highlight>
                <a:latin typeface="Consolas"/>
                <a:ea typeface="Consolas"/>
                <a:cs typeface="Consolas"/>
                <a:sym typeface="Consolas"/>
              </a:rPr>
              <a:t>df.to_csv() </a:t>
            </a:r>
            <a:r>
              <a:rPr lang="en">
                <a:solidFill>
                  <a:srgbClr val="24292E"/>
                </a:solidFill>
                <a:highlight>
                  <a:srgbClr val="FFFFFF"/>
                </a:highlight>
                <a:latin typeface="Roboto"/>
                <a:ea typeface="Roboto"/>
                <a:cs typeface="Roboto"/>
                <a:sym typeface="Roboto"/>
              </a:rPr>
              <a:t>method, passing the path to the desired output file. By using the index and header parameters, programmers can also manipulate whether they would like the index or header for the table to be passed as well.</a:t>
            </a:r>
            <a:endParaRPr>
              <a:solidFill>
                <a:srgbClr val="24292E"/>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571" name="Google Shape;1571;p120"/>
          <p:cNvPicPr preferRelativeResize="0"/>
          <p:nvPr/>
        </p:nvPicPr>
        <p:blipFill>
          <a:blip r:embed="rId3">
            <a:alphaModFix/>
          </a:blip>
          <a:stretch>
            <a:fillRect/>
          </a:stretch>
        </p:blipFill>
        <p:spPr>
          <a:xfrm>
            <a:off x="229325" y="2547425"/>
            <a:ext cx="8839199" cy="6813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2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577" name="Google Shape;1577;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8" name="Google Shape;1578;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79" name="Google Shape;1579;p121"/>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GoodReads Part </a:t>
            </a:r>
            <a:r>
              <a:rPr b="1" lang="en" sz="2600"/>
              <a:t>I</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take a large CSV of books, read it into Jupyter Notebook using Pandas, clean up the columns, and then write their modified DataFrame to a new CSV file. </a:t>
            </a:r>
            <a:endParaRPr sz="1900">
              <a:latin typeface="Roboto Light"/>
              <a:ea typeface="Roboto Light"/>
              <a:cs typeface="Roboto Light"/>
              <a:sym typeface="Robo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22"/>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585" name="Google Shape;1585;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GoodReads Part I</a:t>
            </a:r>
            <a:endParaRPr b="1">
              <a:latin typeface="Roboto"/>
              <a:ea typeface="Roboto"/>
              <a:cs typeface="Roboto"/>
              <a:sym typeface="Roboto"/>
            </a:endParaRPr>
          </a:p>
        </p:txBody>
      </p:sp>
      <p:sp>
        <p:nvSpPr>
          <p:cNvPr id="1586" name="Google Shape;1586;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587" name="Google Shape;1587;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8" name="Google Shape;1588;p122"/>
          <p:cNvSpPr txBox="1"/>
          <p:nvPr/>
        </p:nvSpPr>
        <p:spPr>
          <a:xfrm>
            <a:off x="1065575" y="1194000"/>
            <a:ext cx="7305300" cy="2592300"/>
          </a:xfrm>
          <a:prstGeom prst="rect">
            <a:avLst/>
          </a:prstGeom>
          <a:noFill/>
          <a:ln>
            <a:noFill/>
          </a:ln>
        </p:spPr>
        <p:txBody>
          <a:bodyPr anchorCtr="0" anchor="t" bIns="91425" lIns="91425" spcFirstLastPara="1" rIns="91425" wrap="square" tIns="91425">
            <a:noAutofit/>
          </a:bodyPr>
          <a:lstStyle/>
          <a:p>
            <a:pPr indent="-317500" lvl="0" marL="457200" rtl="0" algn="l">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Read in the GoodReads CSV using Pandas.</a:t>
            </a:r>
            <a:endParaRPr>
              <a:solidFill>
                <a:srgbClr val="24292E"/>
              </a:solidFill>
              <a:latin typeface="Roboto"/>
              <a:ea typeface="Roboto"/>
              <a:cs typeface="Roboto"/>
              <a:sym typeface="Roboto"/>
            </a:endParaRPr>
          </a:p>
          <a:p>
            <a:pPr indent="-317500" lvl="0" marL="457200" rtl="0" algn="l">
              <a:spcBef>
                <a:spcPts val="0"/>
              </a:spcBef>
              <a:spcAft>
                <a:spcPts val="0"/>
              </a:spcAft>
              <a:buClr>
                <a:srgbClr val="24292E"/>
              </a:buClr>
              <a:buSzPts val="1400"/>
              <a:buChar char="●"/>
            </a:pPr>
            <a:r>
              <a:rPr lang="en">
                <a:solidFill>
                  <a:srgbClr val="24292E"/>
                </a:solidFill>
                <a:latin typeface="Roboto"/>
                <a:ea typeface="Roboto"/>
                <a:cs typeface="Roboto"/>
                <a:sym typeface="Roboto"/>
              </a:rPr>
              <a:t>Remove unnecessary columns from the DataFrame so that only the following columns remain: </a:t>
            </a:r>
            <a:r>
              <a:rPr lang="en" sz="1200">
                <a:solidFill>
                  <a:srgbClr val="404040"/>
                </a:solidFill>
                <a:highlight>
                  <a:schemeClr val="lt2"/>
                </a:highlight>
                <a:latin typeface="Consolas"/>
                <a:ea typeface="Consolas"/>
                <a:cs typeface="Consolas"/>
                <a:sym typeface="Consolas"/>
              </a:rPr>
              <a:t>isbn</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original_publication_year</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original_title</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authors</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ratings_1</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ratings_2</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ratings_3</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ratings_4</a:t>
            </a:r>
            <a:r>
              <a:rPr lang="en">
                <a:solidFill>
                  <a:srgbClr val="24292E"/>
                </a:solidFill>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ratings_5</a:t>
            </a:r>
            <a:endParaRPr>
              <a:solidFill>
                <a:srgbClr val="24292E"/>
              </a:solidFill>
              <a:latin typeface="Roboto"/>
              <a:ea typeface="Roboto"/>
              <a:cs typeface="Roboto"/>
              <a:sym typeface="Roboto"/>
            </a:endParaRPr>
          </a:p>
          <a:p>
            <a:pPr indent="-317500" lvl="0" marL="457200" rtl="0" algn="l">
              <a:spcBef>
                <a:spcPts val="0"/>
              </a:spcBef>
              <a:spcAft>
                <a:spcPts val="0"/>
              </a:spcAft>
              <a:buClr>
                <a:srgbClr val="24292E"/>
              </a:buClr>
              <a:buSzPts val="1400"/>
              <a:buChar char="●"/>
            </a:pPr>
            <a:r>
              <a:rPr lang="en">
                <a:solidFill>
                  <a:srgbClr val="24292E"/>
                </a:solidFill>
                <a:latin typeface="Roboto"/>
                <a:ea typeface="Roboto"/>
                <a:cs typeface="Roboto"/>
                <a:sym typeface="Roboto"/>
              </a:rPr>
              <a:t>Rename the columns to the following: </a:t>
            </a:r>
            <a:r>
              <a:rPr lang="en" sz="1200">
                <a:solidFill>
                  <a:srgbClr val="404040"/>
                </a:solidFill>
                <a:highlight>
                  <a:schemeClr val="lt2"/>
                </a:highlight>
                <a:latin typeface="Consolas"/>
                <a:ea typeface="Consolas"/>
                <a:cs typeface="Consolas"/>
                <a:sym typeface="Consolas"/>
              </a:rPr>
              <a:t>ISBN</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Publication Year</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Original Title</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Authors</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One Star Reviews</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Two Star Reviews</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Three Star Reviews</a:t>
            </a:r>
            <a:r>
              <a:rPr lang="en">
                <a:solidFill>
                  <a:srgbClr val="24292E"/>
                </a:solidFill>
                <a:latin typeface="Roboto"/>
                <a:ea typeface="Roboto"/>
                <a:cs typeface="Roboto"/>
                <a:sym typeface="Roboto"/>
              </a:rPr>
              <a:t>, </a:t>
            </a:r>
            <a:r>
              <a:rPr lang="en" sz="1200">
                <a:solidFill>
                  <a:srgbClr val="404040"/>
                </a:solidFill>
                <a:highlight>
                  <a:schemeClr val="lt2"/>
                </a:highlight>
                <a:latin typeface="Consolas"/>
                <a:ea typeface="Consolas"/>
                <a:cs typeface="Consolas"/>
                <a:sym typeface="Consolas"/>
              </a:rPr>
              <a:t>Four Star Reviews</a:t>
            </a:r>
            <a:r>
              <a:rPr lang="en">
                <a:solidFill>
                  <a:srgbClr val="24292E"/>
                </a:solidFill>
                <a:latin typeface="Roboto"/>
                <a:ea typeface="Roboto"/>
                <a:cs typeface="Roboto"/>
                <a:sym typeface="Roboto"/>
              </a:rPr>
              <a:t>, and </a:t>
            </a:r>
            <a:r>
              <a:rPr lang="en" sz="1200">
                <a:solidFill>
                  <a:srgbClr val="404040"/>
                </a:solidFill>
                <a:highlight>
                  <a:schemeClr val="lt2"/>
                </a:highlight>
                <a:latin typeface="Consolas"/>
                <a:ea typeface="Consolas"/>
                <a:cs typeface="Consolas"/>
                <a:sym typeface="Consolas"/>
              </a:rPr>
              <a:t>Five Star Reviews</a:t>
            </a:r>
            <a:endParaRPr sz="1200">
              <a:solidFill>
                <a:srgbClr val="404040"/>
              </a:solidFill>
              <a:highlight>
                <a:schemeClr val="lt2"/>
              </a:highlight>
              <a:latin typeface="Consolas"/>
              <a:ea typeface="Consolas"/>
              <a:cs typeface="Consolas"/>
              <a:sym typeface="Consolas"/>
            </a:endParaRPr>
          </a:p>
          <a:p>
            <a:pPr indent="-317500" lvl="0" marL="457200" rtl="0" algn="l">
              <a:spcBef>
                <a:spcPts val="0"/>
              </a:spcBef>
              <a:spcAft>
                <a:spcPts val="0"/>
              </a:spcAft>
              <a:buClr>
                <a:srgbClr val="24292E"/>
              </a:buClr>
              <a:buSzPts val="1400"/>
              <a:buChar char="●"/>
            </a:pPr>
            <a:r>
              <a:rPr lang="en">
                <a:solidFill>
                  <a:srgbClr val="24292E"/>
                </a:solidFill>
                <a:latin typeface="Roboto"/>
                <a:ea typeface="Roboto"/>
                <a:cs typeface="Roboto"/>
                <a:sym typeface="Roboto"/>
              </a:rPr>
              <a:t>Write the DataFrame into a new CSV file. </a:t>
            </a:r>
            <a:endParaRPr>
              <a:solidFill>
                <a:srgbClr val="24292E"/>
              </a:solidFill>
              <a:latin typeface="Roboto"/>
              <a:ea typeface="Roboto"/>
              <a:cs typeface="Roboto"/>
              <a:sym typeface="Roboto"/>
            </a:endParaRPr>
          </a:p>
          <a:p>
            <a:pPr indent="0" lvl="0" marL="0" rtl="0" algn="l">
              <a:spcBef>
                <a:spcPts val="1200"/>
              </a:spcBef>
              <a:spcAft>
                <a:spcPts val="0"/>
              </a:spcAft>
              <a:buNone/>
            </a:pPr>
            <a:r>
              <a:t/>
            </a:r>
            <a:endParaRPr>
              <a:solidFill>
                <a:srgbClr val="24292E"/>
              </a:solidFill>
              <a:latin typeface="Roboto"/>
              <a:ea typeface="Roboto"/>
              <a:cs typeface="Roboto"/>
              <a:sym typeface="Roboto"/>
            </a:endParaRPr>
          </a:p>
          <a:p>
            <a:pPr indent="-317500" lvl="0" marL="457200" rtl="0" algn="l">
              <a:lnSpc>
                <a:spcPct val="50000"/>
              </a:lnSpc>
              <a:spcBef>
                <a:spcPts val="1200"/>
              </a:spcBef>
              <a:spcAft>
                <a:spcPts val="0"/>
              </a:spcAft>
              <a:buClr>
                <a:srgbClr val="24292E"/>
              </a:buClr>
              <a:buSzPts val="1400"/>
              <a:buChar char="●"/>
            </a:pPr>
            <a:r>
              <a:rPr b="1" lang="en">
                <a:solidFill>
                  <a:srgbClr val="24292E"/>
                </a:solidFill>
                <a:latin typeface="Roboto"/>
                <a:ea typeface="Roboto"/>
                <a:cs typeface="Roboto"/>
                <a:sym typeface="Roboto"/>
              </a:rPr>
              <a:t>Hints</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317500" lvl="1" marL="914400" rtl="0" algn="l">
              <a:spcBef>
                <a:spcPts val="1200"/>
              </a:spcBef>
              <a:spcAft>
                <a:spcPts val="0"/>
              </a:spcAft>
              <a:buClr>
                <a:srgbClr val="24292E"/>
              </a:buClr>
              <a:buSzPts val="1400"/>
              <a:buChar char="○"/>
            </a:pPr>
            <a:r>
              <a:rPr lang="en">
                <a:solidFill>
                  <a:srgbClr val="24292E"/>
                </a:solidFill>
              </a:rPr>
              <a:t>The base CSV file uses UTF-8 encoding. Trying to read in the file using some other kind of encoding could lead to strange characters appearing within the dataset.</a:t>
            </a:r>
            <a:endParaRPr>
              <a:solidFill>
                <a:srgbClr val="24292E"/>
              </a:solidFill>
              <a:highlight>
                <a:schemeClr val="lt1"/>
              </a:highlight>
              <a:latin typeface="Roboto"/>
              <a:ea typeface="Roboto"/>
              <a:cs typeface="Roboto"/>
              <a:sym typeface="Roboto"/>
            </a:endParaRPr>
          </a:p>
        </p:txBody>
      </p:sp>
      <p:pic>
        <p:nvPicPr>
          <p:cNvPr id="1589" name="Google Shape;1589;p122"/>
          <p:cNvPicPr preferRelativeResize="0"/>
          <p:nvPr/>
        </p:nvPicPr>
        <p:blipFill>
          <a:blip r:embed="rId3">
            <a:alphaModFix/>
          </a:blip>
          <a:stretch>
            <a:fillRect/>
          </a:stretch>
        </p:blipFill>
        <p:spPr>
          <a:xfrm flipH="1" rot="-1718092">
            <a:off x="1127862" y="3801185"/>
            <a:ext cx="626576" cy="626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5" name="Google Shape;1595;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2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601" name="Google Shape;160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2" name="Google Shape;1602;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03" name="Google Shape;1603;p124"/>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GoodReads - Part ll</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take the modify version of the GoodReads DataFrame and create a new summary DataFrame based upon that dataset using some of Pandas’ built-in data functions.</a:t>
            </a:r>
            <a:endParaRPr sz="1900">
              <a:latin typeface="Roboto Light"/>
              <a:ea typeface="Roboto Light"/>
              <a:cs typeface="Roboto Light"/>
              <a:sym typeface="Robo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25"/>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Instructions:</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609" name="Google Shape;1609;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Activity: GoodReads </a:t>
            </a:r>
            <a:r>
              <a:rPr b="1" lang="en">
                <a:latin typeface="Roboto"/>
                <a:ea typeface="Roboto"/>
                <a:cs typeface="Roboto"/>
                <a:sym typeface="Roboto"/>
              </a:rPr>
              <a:t>Part ll</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610" name="Google Shape;1610;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611" name="Google Shape;1611;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12" name="Google Shape;1612;p125"/>
          <p:cNvSpPr txBox="1"/>
          <p:nvPr/>
        </p:nvSpPr>
        <p:spPr>
          <a:xfrm>
            <a:off x="1065575" y="1194000"/>
            <a:ext cx="7305300" cy="2592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Using the modified DataFrame that was created earlier, create a summary table for the dataset that includes the following pieces of information...</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 count of unique authors within the DataFrame.</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 year of the earliest published book in the DataFrame.</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 year of the latest published book in the DataFrame.</a:t>
            </a:r>
            <a:endParaRPr>
              <a:solidFill>
                <a:srgbClr val="24292E"/>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 total number of reviews within the DataFrame.</a:t>
            </a:r>
            <a:endParaRPr>
              <a:solidFill>
                <a:srgbClr val="24292E"/>
              </a:solidFill>
              <a:latin typeface="Roboto"/>
              <a:ea typeface="Roboto"/>
              <a:cs typeface="Roboto"/>
              <a:sym typeface="Roboto"/>
            </a:endParaRPr>
          </a:p>
          <a:p>
            <a:pPr indent="0" lvl="0" marL="0" rtl="0" algn="l">
              <a:spcBef>
                <a:spcPts val="300"/>
              </a:spcBef>
              <a:spcAft>
                <a:spcPts val="0"/>
              </a:spcAft>
              <a:buNone/>
            </a:pPr>
            <a:r>
              <a:t/>
            </a:r>
            <a:endParaRPr>
              <a:solidFill>
                <a:srgbClr val="24292E"/>
              </a:solidFill>
              <a:latin typeface="Roboto"/>
              <a:ea typeface="Roboto"/>
              <a:cs typeface="Roboto"/>
              <a:sym typeface="Roboto"/>
            </a:endParaRPr>
          </a:p>
          <a:p>
            <a:pPr indent="0" lvl="0" marL="0" rtl="0" algn="l">
              <a:lnSpc>
                <a:spcPct val="50000"/>
              </a:lnSpc>
              <a:spcBef>
                <a:spcPts val="1200"/>
              </a:spcBef>
              <a:spcAft>
                <a:spcPts val="1200"/>
              </a:spcAft>
              <a:buNone/>
            </a:pPr>
            <a:r>
              <a:t/>
            </a:r>
            <a:endParaRPr>
              <a:solidFill>
                <a:srgbClr val="24292E"/>
              </a:solidFill>
              <a:highlight>
                <a:schemeClr val="lt1"/>
              </a:highlight>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18" name="Google Shape;1618;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23" name="Google Shape;1223;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24" name="Google Shape;1224;p8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a:t>
            </a:r>
            <a:r>
              <a:rPr lang="en"/>
              <a:t>Introduction to Jupyter Notebook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83"/>
          <p:cNvSpPr txBox="1"/>
          <p:nvPr>
            <p:ph idx="3" type="body"/>
          </p:nvPr>
        </p:nvSpPr>
        <p:spPr>
          <a:xfrm>
            <a:off x="229325" y="751800"/>
            <a:ext cx="89271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Before diving into Pandas, let’s take few notes on Jupyter Notebook</a:t>
            </a:r>
            <a:endParaRPr b="1"/>
          </a:p>
          <a:p>
            <a:pPr indent="0" lvl="0" marL="0" rtl="0" algn="l">
              <a:spcBef>
                <a:spcPts val="1600"/>
              </a:spcBef>
              <a:spcAft>
                <a:spcPts val="0"/>
              </a:spcAft>
              <a:buClr>
                <a:schemeClr val="dk1"/>
              </a:buClr>
              <a:buSzPts val="1100"/>
              <a:buFont typeface="Arial"/>
              <a:buNone/>
            </a:pPr>
            <a:r>
              <a:rPr b="1" lang="en"/>
              <a:t> </a:t>
            </a:r>
            <a:endParaRPr b="1"/>
          </a:p>
          <a:p>
            <a:pPr indent="0" lvl="0" marL="0" rtl="0" algn="l">
              <a:spcBef>
                <a:spcPts val="1600"/>
              </a:spcBef>
              <a:spcAft>
                <a:spcPts val="1600"/>
              </a:spcAft>
              <a:buClr>
                <a:schemeClr val="dk1"/>
              </a:buClr>
              <a:buSzPts val="1100"/>
              <a:buFont typeface="Arial"/>
              <a:buNone/>
            </a:pPr>
            <a:r>
              <a:t/>
            </a:r>
            <a:endParaRPr b="1"/>
          </a:p>
        </p:txBody>
      </p:sp>
      <p:sp>
        <p:nvSpPr>
          <p:cNvPr id="1230" name="Google Shape;1230;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Introduction to Jupyter Notebook</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231" name="Google Shape;1231;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32" name="Google Shape;123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3" name="Google Shape;1233;p83"/>
          <p:cNvSpPr txBox="1"/>
          <p:nvPr/>
        </p:nvSpPr>
        <p:spPr>
          <a:xfrm>
            <a:off x="2258450" y="1237575"/>
            <a:ext cx="6695400" cy="1570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Jupyter Notebook is an open-source application that allows its users to create documents that contain live code, equations, visualizations, and explanatory text.</a:t>
            </a:r>
            <a:endParaRPr sz="1200">
              <a:solidFill>
                <a:srgbClr val="24292E"/>
              </a:solidFill>
              <a:highlight>
                <a:schemeClr val="lt1"/>
              </a:highlight>
            </a:endParaRPr>
          </a:p>
          <a:p>
            <a:pPr indent="0" lvl="0" marL="457200" rtl="0" algn="l">
              <a:lnSpc>
                <a:spcPct val="115000"/>
              </a:lnSpc>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chemeClr val="lt1"/>
                </a:highlight>
              </a:rPr>
              <a:t>In other words, Jupyter Notebook combines a text editor, the console, and a markdown file into one application.</a:t>
            </a:r>
            <a:endParaRPr/>
          </a:p>
        </p:txBody>
      </p:sp>
      <p:pic>
        <p:nvPicPr>
          <p:cNvPr id="1234" name="Google Shape;1234;p83"/>
          <p:cNvPicPr preferRelativeResize="0"/>
          <p:nvPr/>
        </p:nvPicPr>
        <p:blipFill>
          <a:blip r:embed="rId3">
            <a:alphaModFix/>
          </a:blip>
          <a:stretch>
            <a:fillRect/>
          </a:stretch>
        </p:blipFill>
        <p:spPr>
          <a:xfrm>
            <a:off x="1138225" y="2996600"/>
            <a:ext cx="7469551" cy="1581800"/>
          </a:xfrm>
          <a:prstGeom prst="rect">
            <a:avLst/>
          </a:prstGeom>
          <a:noFill/>
          <a:ln>
            <a:noFill/>
          </a:ln>
        </p:spPr>
      </p:pic>
      <p:pic>
        <p:nvPicPr>
          <p:cNvPr id="1235" name="Google Shape;1235;p83"/>
          <p:cNvPicPr preferRelativeResize="0"/>
          <p:nvPr/>
        </p:nvPicPr>
        <p:blipFill>
          <a:blip r:embed="rId4">
            <a:alphaModFix/>
          </a:blip>
          <a:stretch>
            <a:fillRect/>
          </a:stretch>
        </p:blipFill>
        <p:spPr>
          <a:xfrm>
            <a:off x="905900" y="1196712"/>
            <a:ext cx="1268327" cy="158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84"/>
          <p:cNvSpPr txBox="1"/>
          <p:nvPr>
            <p:ph idx="3" type="body"/>
          </p:nvPr>
        </p:nvSpPr>
        <p:spPr>
          <a:xfrm>
            <a:off x="229325" y="751800"/>
            <a:ext cx="89271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Before diving into Pandas, let’s take few notes on Jupyter Notebook</a:t>
            </a:r>
            <a:endParaRPr b="1"/>
          </a:p>
          <a:p>
            <a:pPr indent="0" lvl="0" marL="0" rtl="0" algn="l">
              <a:spcBef>
                <a:spcPts val="1600"/>
              </a:spcBef>
              <a:spcAft>
                <a:spcPts val="0"/>
              </a:spcAft>
              <a:buClr>
                <a:schemeClr val="dk1"/>
              </a:buClr>
              <a:buSzPts val="1100"/>
              <a:buFont typeface="Arial"/>
              <a:buNone/>
            </a:pPr>
            <a:r>
              <a:rPr b="1" lang="en"/>
              <a:t> </a:t>
            </a:r>
            <a:endParaRPr b="1"/>
          </a:p>
          <a:p>
            <a:pPr indent="0" lvl="0" marL="0" rtl="0" algn="l">
              <a:spcBef>
                <a:spcPts val="1600"/>
              </a:spcBef>
              <a:spcAft>
                <a:spcPts val="1600"/>
              </a:spcAft>
              <a:buClr>
                <a:schemeClr val="dk1"/>
              </a:buClr>
              <a:buSzPts val="1100"/>
              <a:buFont typeface="Arial"/>
              <a:buNone/>
            </a:pPr>
            <a:r>
              <a:t/>
            </a:r>
            <a:endParaRPr b="1"/>
          </a:p>
        </p:txBody>
      </p:sp>
      <p:sp>
        <p:nvSpPr>
          <p:cNvPr id="1241" name="Google Shape;1241;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Introduction to Jupyter Notebook</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242" name="Google Shape;1242;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43" name="Google Shape;124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4" name="Google Shape;1244;p84"/>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4"/>
          <p:cNvSpPr txBox="1"/>
          <p:nvPr/>
        </p:nvSpPr>
        <p:spPr>
          <a:xfrm>
            <a:off x="690175" y="1159713"/>
            <a:ext cx="8179500" cy="658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Crea</a:t>
            </a:r>
            <a:r>
              <a:rPr lang="en">
                <a:solidFill>
                  <a:srgbClr val="24292E"/>
                </a:solidFill>
                <a:highlight>
                  <a:schemeClr val="lt1"/>
                </a:highlight>
                <a:latin typeface="Roboto"/>
                <a:ea typeface="Roboto"/>
                <a:cs typeface="Roboto"/>
                <a:sym typeface="Roboto"/>
              </a:rPr>
              <a:t>te </a:t>
            </a:r>
            <a:r>
              <a:rPr lang="en">
                <a:solidFill>
                  <a:srgbClr val="24292E"/>
                </a:solidFill>
                <a:highlight>
                  <a:schemeClr val="lt1"/>
                </a:highlight>
                <a:latin typeface="Roboto"/>
                <a:ea typeface="Roboto"/>
                <a:cs typeface="Roboto"/>
                <a:sym typeface="Roboto"/>
              </a:rPr>
              <a:t>a Python file with Jupyter Notebook. </a:t>
            </a:r>
            <a:r>
              <a:rPr b="1" lang="en">
                <a:solidFill>
                  <a:srgbClr val="24292E"/>
                </a:solidFill>
                <a:highlight>
                  <a:schemeClr val="lt1"/>
                </a:highlight>
                <a:latin typeface="Roboto"/>
                <a:ea typeface="Roboto"/>
                <a:cs typeface="Roboto"/>
                <a:sym typeface="Roboto"/>
              </a:rPr>
              <a:t>Set the kernel as ‘PythonData’</a:t>
            </a:r>
            <a:endParaRPr b="1">
              <a:solidFill>
                <a:srgbClr val="24292E"/>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highlight>
                <a:schemeClr val="lt1"/>
              </a:highlight>
            </a:endParaRPr>
          </a:p>
        </p:txBody>
      </p:sp>
      <p:pic>
        <p:nvPicPr>
          <p:cNvPr id="1246" name="Google Shape;1246;p84"/>
          <p:cNvPicPr preferRelativeResize="0"/>
          <p:nvPr/>
        </p:nvPicPr>
        <p:blipFill>
          <a:blip r:embed="rId3">
            <a:alphaModFix/>
          </a:blip>
          <a:stretch>
            <a:fillRect/>
          </a:stretch>
        </p:blipFill>
        <p:spPr>
          <a:xfrm rot="-1460654">
            <a:off x="7582950" y="3143763"/>
            <a:ext cx="1268327" cy="1581800"/>
          </a:xfrm>
          <a:prstGeom prst="rect">
            <a:avLst/>
          </a:prstGeom>
          <a:noFill/>
          <a:ln>
            <a:noFill/>
          </a:ln>
        </p:spPr>
      </p:pic>
      <p:sp>
        <p:nvSpPr>
          <p:cNvPr id="1247" name="Google Shape;1247;p84"/>
          <p:cNvSpPr txBox="1"/>
          <p:nvPr/>
        </p:nvSpPr>
        <p:spPr>
          <a:xfrm>
            <a:off x="401625" y="1759025"/>
            <a:ext cx="6911700" cy="21819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Setting the kernel for Jupyter projects is important because these kernels let the program know which libraries will be available for use. Only those libraries loaded into the development environment selected can be used in a Jupyter Notebook project.</a:t>
            </a:r>
            <a:endParaRPr>
              <a:solidFill>
                <a:srgbClr val="24292E"/>
              </a:solidFill>
              <a:highlight>
                <a:schemeClr val="lt1"/>
              </a:highlight>
              <a:latin typeface="Roboto"/>
              <a:ea typeface="Roboto"/>
              <a:cs typeface="Roboto"/>
              <a:sym typeface="Roboto"/>
            </a:endParaRPr>
          </a:p>
          <a:p>
            <a:pPr indent="0" lvl="0" marL="914400" rtl="0" algn="l">
              <a:lnSpc>
                <a:spcPct val="115000"/>
              </a:lnSpc>
              <a:spcBef>
                <a:spcPts val="0"/>
              </a:spcBef>
              <a:spcAft>
                <a:spcPts val="0"/>
              </a:spcAft>
              <a:buClr>
                <a:schemeClr val="dk1"/>
              </a:buClr>
              <a:buSzPts val="1100"/>
              <a:buFont typeface="Arial"/>
              <a:buNone/>
            </a:pPr>
            <a:r>
              <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300"/>
              </a:spcBef>
              <a:spcAft>
                <a:spcPts val="0"/>
              </a:spcAft>
              <a:buClr>
                <a:srgbClr val="24292E"/>
              </a:buClr>
              <a:buSzPts val="1400"/>
              <a:buChar char="○"/>
            </a:pPr>
            <a:r>
              <a:rPr lang="en">
                <a:solidFill>
                  <a:srgbClr val="24292E"/>
                </a:solidFill>
                <a:highlight>
                  <a:schemeClr val="lt1"/>
                </a:highlight>
                <a:latin typeface="Roboto"/>
                <a:ea typeface="Roboto"/>
                <a:cs typeface="Roboto"/>
                <a:sym typeface="Roboto"/>
              </a:rPr>
              <a:t>If the development environment does not show up within Jupyter Notebook, </a:t>
            </a:r>
            <a:r>
              <a:rPr lang="en">
                <a:solidFill>
                  <a:srgbClr val="24292E"/>
                </a:solidFill>
                <a:highlight>
                  <a:schemeClr val="lt1"/>
                </a:highlight>
                <a:latin typeface="Roboto"/>
                <a:ea typeface="Roboto"/>
                <a:cs typeface="Roboto"/>
                <a:sym typeface="Roboto"/>
              </a:rPr>
              <a:t>install the </a:t>
            </a:r>
            <a:r>
              <a:rPr lang="en" sz="1200">
                <a:solidFill>
                  <a:srgbClr val="404040"/>
                </a:solidFill>
                <a:highlight>
                  <a:schemeClr val="lt2"/>
                </a:highlight>
                <a:latin typeface="Consolas"/>
                <a:ea typeface="Consolas"/>
                <a:cs typeface="Consolas"/>
                <a:sym typeface="Consolas"/>
              </a:rPr>
              <a:t>nb_conda_kernels</a:t>
            </a:r>
            <a:r>
              <a:rPr lang="en">
                <a:solidFill>
                  <a:srgbClr val="24292E"/>
                </a:solidFill>
                <a:highlight>
                  <a:schemeClr val="lt1"/>
                </a:highlight>
                <a:latin typeface="Roboto"/>
                <a:ea typeface="Roboto"/>
                <a:cs typeface="Roboto"/>
                <a:sym typeface="Roboto"/>
              </a:rPr>
              <a:t> package as directed by the instructor.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85"/>
          <p:cNvSpPr txBox="1"/>
          <p:nvPr>
            <p:ph idx="3" type="body"/>
          </p:nvPr>
        </p:nvSpPr>
        <p:spPr>
          <a:xfrm>
            <a:off x="229325" y="751800"/>
            <a:ext cx="89271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Before diving into Pandas, let’s take few notes on Jupyter Notebook</a:t>
            </a:r>
            <a:endParaRPr b="1"/>
          </a:p>
          <a:p>
            <a:pPr indent="0" lvl="0" marL="0" rtl="0" algn="l">
              <a:spcBef>
                <a:spcPts val="1600"/>
              </a:spcBef>
              <a:spcAft>
                <a:spcPts val="0"/>
              </a:spcAft>
              <a:buClr>
                <a:schemeClr val="dk1"/>
              </a:buClr>
              <a:buSzPts val="1100"/>
              <a:buFont typeface="Arial"/>
              <a:buNone/>
            </a:pPr>
            <a:r>
              <a:rPr b="1" lang="en"/>
              <a:t> </a:t>
            </a:r>
            <a:endParaRPr b="1"/>
          </a:p>
          <a:p>
            <a:pPr indent="0" lvl="0" marL="0" rtl="0" algn="l">
              <a:spcBef>
                <a:spcPts val="1600"/>
              </a:spcBef>
              <a:spcAft>
                <a:spcPts val="1600"/>
              </a:spcAft>
              <a:buClr>
                <a:schemeClr val="dk1"/>
              </a:buClr>
              <a:buSzPts val="1100"/>
              <a:buFont typeface="Arial"/>
              <a:buNone/>
            </a:pPr>
            <a:r>
              <a:t/>
            </a:r>
            <a:endParaRPr b="1"/>
          </a:p>
        </p:txBody>
      </p:sp>
      <p:sp>
        <p:nvSpPr>
          <p:cNvPr id="1253" name="Google Shape;1253;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latin typeface="Roboto"/>
                <a:ea typeface="Roboto"/>
                <a:cs typeface="Roboto"/>
                <a:sym typeface="Roboto"/>
              </a:rPr>
              <a:t> Introduction to Jupyter Notebook</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254" name="Google Shape;1254;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55" name="Google Shape;1255;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6" name="Google Shape;1256;p85"/>
          <p:cNvSpPr txBox="1"/>
          <p:nvPr/>
        </p:nvSpPr>
        <p:spPr>
          <a:xfrm>
            <a:off x="3763200" y="1420650"/>
            <a:ext cx="5190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5"/>
          <p:cNvSpPr txBox="1"/>
          <p:nvPr/>
        </p:nvSpPr>
        <p:spPr>
          <a:xfrm>
            <a:off x="1938125" y="3168025"/>
            <a:ext cx="6287400" cy="81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30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The running order of the cells won’t dictate the stored value of the code. What dictates in Jupyter Notebook is which cell ran lastly. </a:t>
            </a:r>
            <a:endParaRPr/>
          </a:p>
        </p:txBody>
      </p:sp>
      <p:pic>
        <p:nvPicPr>
          <p:cNvPr id="1258" name="Google Shape;1258;p85"/>
          <p:cNvPicPr preferRelativeResize="0"/>
          <p:nvPr/>
        </p:nvPicPr>
        <p:blipFill>
          <a:blip r:embed="rId3">
            <a:alphaModFix/>
          </a:blip>
          <a:stretch>
            <a:fillRect/>
          </a:stretch>
        </p:blipFill>
        <p:spPr>
          <a:xfrm>
            <a:off x="953775" y="1999862"/>
            <a:ext cx="1268327" cy="1581800"/>
          </a:xfrm>
          <a:prstGeom prst="rect">
            <a:avLst/>
          </a:prstGeom>
          <a:noFill/>
          <a:ln>
            <a:noFill/>
          </a:ln>
        </p:spPr>
      </p:pic>
      <p:sp>
        <p:nvSpPr>
          <p:cNvPr id="1259" name="Google Shape;1259;p85"/>
          <p:cNvSpPr txBox="1"/>
          <p:nvPr/>
        </p:nvSpPr>
        <p:spPr>
          <a:xfrm>
            <a:off x="746050" y="1023475"/>
            <a:ext cx="7479600" cy="642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Comprehend the structure of the file in Jupyter Notebook and navigating thru it. </a:t>
            </a:r>
            <a:endParaRPr/>
          </a:p>
        </p:txBody>
      </p:sp>
      <p:sp>
        <p:nvSpPr>
          <p:cNvPr id="1260" name="Google Shape;1260;p85"/>
          <p:cNvSpPr txBox="1"/>
          <p:nvPr/>
        </p:nvSpPr>
        <p:spPr>
          <a:xfrm>
            <a:off x="1938125" y="1300650"/>
            <a:ext cx="6115500" cy="72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Each cell contains Python code which can be run independently by placing the cursor inside a cell and pressing </a:t>
            </a:r>
            <a:r>
              <a:rPr lang="en" sz="1200">
                <a:solidFill>
                  <a:srgbClr val="404040"/>
                </a:solidFill>
                <a:highlight>
                  <a:schemeClr val="lt2"/>
                </a:highlight>
                <a:latin typeface="Consolas"/>
                <a:ea typeface="Consolas"/>
                <a:cs typeface="Consolas"/>
                <a:sym typeface="Consolas"/>
              </a:rPr>
              <a:t>Shift + Enter</a:t>
            </a:r>
            <a:r>
              <a:rPr lang="en">
                <a:solidFill>
                  <a:srgbClr val="24292E"/>
                </a:solidFill>
                <a:highlight>
                  <a:schemeClr val="lt1"/>
                </a:highlight>
                <a:latin typeface="Roboto"/>
                <a:ea typeface="Roboto"/>
                <a:cs typeface="Roboto"/>
                <a:sym typeface="Roboto"/>
              </a:rPr>
              <a:t>.</a:t>
            </a:r>
            <a:endParaRPr>
              <a:solidFill>
                <a:srgbClr val="24292E"/>
              </a:solidFill>
              <a:highlight>
                <a:schemeClr val="lt1"/>
              </a:highlight>
              <a:latin typeface="Roboto"/>
              <a:ea typeface="Roboto"/>
              <a:cs typeface="Roboto"/>
              <a:sym typeface="Roboto"/>
            </a:endParaRPr>
          </a:p>
        </p:txBody>
      </p:sp>
      <p:sp>
        <p:nvSpPr>
          <p:cNvPr id="1261" name="Google Shape;1261;p85"/>
          <p:cNvSpPr txBox="1"/>
          <p:nvPr/>
        </p:nvSpPr>
        <p:spPr>
          <a:xfrm>
            <a:off x="1938125" y="2469300"/>
            <a:ext cx="6287400" cy="6429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Jupyter notebook allow users to both to experiment with code directly and save it for late.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8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267" name="Google Shape;126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8" name="Google Shape;1268;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69" name="Google Shape;1269;p86"/>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Netflix Remix</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create a Jupyter Notebook that performs the same functions as the Netflix activity from last week. </a:t>
            </a:r>
            <a:endParaRPr sz="19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